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1"/>
  </p:notesMasterIdLst>
  <p:sldIdLst>
    <p:sldId id="265" r:id="rId5"/>
    <p:sldId id="286" r:id="rId6"/>
    <p:sldId id="299" r:id="rId7"/>
    <p:sldId id="330" r:id="rId8"/>
    <p:sldId id="331" r:id="rId9"/>
    <p:sldId id="262" r:id="rId10"/>
    <p:sldId id="332" r:id="rId11"/>
    <p:sldId id="257" r:id="rId12"/>
    <p:sldId id="338" r:id="rId13"/>
    <p:sldId id="339" r:id="rId14"/>
    <p:sldId id="302" r:id="rId15"/>
    <p:sldId id="301" r:id="rId16"/>
    <p:sldId id="340" r:id="rId17"/>
    <p:sldId id="282" r:id="rId18"/>
    <p:sldId id="283" r:id="rId19"/>
    <p:sldId id="3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99" autoAdjust="0"/>
  </p:normalViewPr>
  <p:slideViewPr>
    <p:cSldViewPr snapToGrid="0" snapToObjects="1" showGuides="1">
      <p:cViewPr varScale="1">
        <p:scale>
          <a:sx n="61" d="100"/>
          <a:sy n="61" d="100"/>
        </p:scale>
        <p:origin x="1098" y="60"/>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9/29/2024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608A2-0CFB-45DD-BDA7-D6A3DE4AF175}"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357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608A2-0CFB-45DD-BDA7-D6A3DE4AF175}"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242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CED3-F4C0-7A75-4C91-B6ED5F14B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C2130DC-D4F8-F9BF-C538-C527FD27D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104A133-3511-35D9-7EF8-5F62CBB6A2D6}"/>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670475B3-AF23-4601-B00D-841D087D63D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F056083-EE8D-F843-19BD-A03AD3B644D7}"/>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30122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6230-1F11-B6E1-4124-9141DBB386E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9F51176-19E4-6DD1-469E-E6C2D6AA3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0721FC6-0165-60DF-04E3-0DD5F0E0DDCB}"/>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18DF8D4F-5598-11D6-ECE6-0E6DBF1E412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E7E7D9E-4181-06ED-5E31-C91198245276}"/>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94512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F4F7C-FD8F-FD6F-0413-550B4B83AF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D35B7B5-B9FD-57BE-163F-7A64CE16D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B6A26DC-AF14-77C5-A9BE-7869DEDBBBD0}"/>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EDB16E4B-C9B2-203C-69B6-C4FABC37E52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3011D5-3790-4C4C-8DB2-5621CC59B060}"/>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55368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BDDA-763A-FE65-DEB3-E255FF7155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BED0FB0-AA5E-21FE-C774-2EE7D10903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7A343BC-C638-1E9A-2CAA-887A640ECB8D}"/>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4A654890-FE9A-183B-CF12-93E92816C51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1CEC163-4E2E-612A-041E-9636AC720ED5}"/>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101387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54E3-43FE-1953-B9F6-ACABA36B1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D6F979A-AC3B-B0FA-E1ED-74ADB7C895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9A178-99FE-D24E-79DA-07CE3A9A63F5}"/>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5ABE8A4E-44DE-610C-E602-98D34F99FD5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27610FA-49AD-8EC4-CFE7-A43C35FFAD81}"/>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306682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5131-E63D-981B-4911-385AD82DE5C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1CC3DD3-EE1A-3F84-901A-B0ECA0444A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5FC1D3D-7B55-99CD-9730-33179F012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0029B12-D480-8B1E-5A10-365E83FC9895}"/>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6" name="Footer Placeholder 5">
            <a:extLst>
              <a:ext uri="{FF2B5EF4-FFF2-40B4-BE49-F238E27FC236}">
                <a16:creationId xmlns:a16="http://schemas.microsoft.com/office/drawing/2014/main" id="{008C7112-D3B8-9899-0D9A-081FC444B12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1CDFA6A-CDC6-C585-7864-FE2382AE0001}"/>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12428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D329-BDF3-69D6-0A2C-5A3D5DEA43B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B78D82B-3632-C0B4-E2CF-773C93278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3E12D-9681-7215-AB1D-442C05EC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BB47835-9CFC-A081-ADFE-C5A5A9D0F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157F4-74E3-04EC-235A-212B9C1036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60B4F5DA-F05F-C561-4FC1-DE2E10156DEB}"/>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8" name="Footer Placeholder 7">
            <a:extLst>
              <a:ext uri="{FF2B5EF4-FFF2-40B4-BE49-F238E27FC236}">
                <a16:creationId xmlns:a16="http://schemas.microsoft.com/office/drawing/2014/main" id="{D2DEA643-F004-FB02-18A2-05C099451F0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D8126B9-F2E6-A661-860C-4FF603793A04}"/>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334353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8EBA-D24B-0227-F425-D9B98D83E33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AE37859-D125-E6E4-7B7F-766FA92B7E0E}"/>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4" name="Footer Placeholder 3">
            <a:extLst>
              <a:ext uri="{FF2B5EF4-FFF2-40B4-BE49-F238E27FC236}">
                <a16:creationId xmlns:a16="http://schemas.microsoft.com/office/drawing/2014/main" id="{29574A16-ABC8-0736-AB8A-8814D8571EC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2CB4814-C637-0228-E3E2-EFEA74189CBC}"/>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377829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C54A6-9D3F-8905-50E6-D339691AD8C1}"/>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3" name="Footer Placeholder 2">
            <a:extLst>
              <a:ext uri="{FF2B5EF4-FFF2-40B4-BE49-F238E27FC236}">
                <a16:creationId xmlns:a16="http://schemas.microsoft.com/office/drawing/2014/main" id="{547175DB-0CBA-F878-5A2F-05CEC1658532}"/>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FAC5466-9DBC-D328-BBEA-8FE78F51E1AC}"/>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311146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578D-73A7-6B10-87ED-E4F5E7DE6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41ECF33-BFCF-B0EE-F6CC-329F6433C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48341C8-5895-3F17-A7CE-4893143AF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B1EF1-0AED-6949-BFC4-A5042ACE0E23}"/>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6" name="Footer Placeholder 5">
            <a:extLst>
              <a:ext uri="{FF2B5EF4-FFF2-40B4-BE49-F238E27FC236}">
                <a16:creationId xmlns:a16="http://schemas.microsoft.com/office/drawing/2014/main" id="{436512F4-7991-A533-291A-8E8896549D7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5845286-4C8F-03C9-B0FA-1AF53D7C676B}"/>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159067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EAE0-658B-9429-AA15-EC6C27B5D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5FBFE33-5647-0A84-C2EB-D0B26CA1F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7D949D2-A536-2F2A-EA5B-E5FFA361E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D6AF7-B1A8-D41E-6ADC-BACE0BB86255}"/>
              </a:ext>
            </a:extLst>
          </p:cNvPr>
          <p:cNvSpPr>
            <a:spLocks noGrp="1"/>
          </p:cNvSpPr>
          <p:nvPr>
            <p:ph type="dt" sz="half" idx="10"/>
          </p:nvPr>
        </p:nvSpPr>
        <p:spPr/>
        <p:txBody>
          <a:bodyPr/>
          <a:lstStyle/>
          <a:p>
            <a:fld id="{21D37A55-7BEF-4E10-981B-D1C0273878D4}" type="datetimeFigureOut">
              <a:rPr lang="en-ZA" smtClean="0"/>
              <a:t>2024/09/29</a:t>
            </a:fld>
            <a:endParaRPr lang="en-ZA"/>
          </a:p>
        </p:txBody>
      </p:sp>
      <p:sp>
        <p:nvSpPr>
          <p:cNvPr id="6" name="Footer Placeholder 5">
            <a:extLst>
              <a:ext uri="{FF2B5EF4-FFF2-40B4-BE49-F238E27FC236}">
                <a16:creationId xmlns:a16="http://schemas.microsoft.com/office/drawing/2014/main" id="{11F2E863-AC3B-7D42-1C4E-95B3362C37F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126577E-7E2E-BE54-AB27-C0E6731AB261}"/>
              </a:ext>
            </a:extLst>
          </p:cNvPr>
          <p:cNvSpPr>
            <a:spLocks noGrp="1"/>
          </p:cNvSpPr>
          <p:nvPr>
            <p:ph type="sldNum" sz="quarter" idx="12"/>
          </p:nvPr>
        </p:nvSpPr>
        <p:spPr/>
        <p:txBody>
          <a:bodyPr/>
          <a:lstStyle/>
          <a:p>
            <a:fld id="{A02E4421-8386-40C2-BB2A-083BE66E33F7}" type="slidenum">
              <a:rPr lang="en-ZA" smtClean="0"/>
              <a:t>‹#›</a:t>
            </a:fld>
            <a:endParaRPr lang="en-ZA"/>
          </a:p>
        </p:txBody>
      </p:sp>
    </p:spTree>
    <p:extLst>
      <p:ext uri="{BB962C8B-B14F-4D97-AF65-F5344CB8AC3E}">
        <p14:creationId xmlns:p14="http://schemas.microsoft.com/office/powerpoint/2010/main" val="13259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ABD78-8692-E423-6063-0919B4B4A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831026-C99C-19D6-415F-93708A570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8915D75-0135-8E94-88D5-85B49CABA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D37A55-7BEF-4E10-981B-D1C0273878D4}" type="datetimeFigureOut">
              <a:rPr lang="en-ZA" smtClean="0"/>
              <a:t>2024/09/29</a:t>
            </a:fld>
            <a:endParaRPr lang="en-ZA"/>
          </a:p>
        </p:txBody>
      </p:sp>
      <p:sp>
        <p:nvSpPr>
          <p:cNvPr id="5" name="Footer Placeholder 4">
            <a:extLst>
              <a:ext uri="{FF2B5EF4-FFF2-40B4-BE49-F238E27FC236}">
                <a16:creationId xmlns:a16="http://schemas.microsoft.com/office/drawing/2014/main" id="{D0586E1F-7CAC-87D3-B48B-341E7684A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EA86814D-4EE6-A048-52BA-3E31C26A0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2E4421-8386-40C2-BB2A-083BE66E33F7}" type="slidenum">
              <a:rPr lang="en-ZA" smtClean="0"/>
              <a:t>‹#›</a:t>
            </a:fld>
            <a:endParaRPr lang="en-ZA"/>
          </a:p>
        </p:txBody>
      </p:sp>
    </p:spTree>
    <p:extLst>
      <p:ext uri="{BB962C8B-B14F-4D97-AF65-F5344CB8AC3E}">
        <p14:creationId xmlns:p14="http://schemas.microsoft.com/office/powerpoint/2010/main" val="9912158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visitsicily.info/attrazione/etna/"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s://www.visitsicily.info/en/caltagirone/"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_tXhBLg3W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3BC8-73C9-D017-35EA-AD7EEB619CB6}"/>
              </a:ext>
            </a:extLst>
          </p:cNvPr>
          <p:cNvSpPr>
            <a:spLocks noGrp="1"/>
          </p:cNvSpPr>
          <p:nvPr>
            <p:ph type="title"/>
          </p:nvPr>
        </p:nvSpPr>
        <p:spPr/>
        <p:txBody>
          <a:bodyPr/>
          <a:lstStyle/>
          <a:p>
            <a:r>
              <a:rPr lang="en-ZA" b="1" dirty="0"/>
              <a:t> TGIF 27 September 2024</a:t>
            </a:r>
          </a:p>
        </p:txBody>
      </p:sp>
      <p:pic>
        <p:nvPicPr>
          <p:cNvPr id="3074" name="Picture 2" descr="Resilience Resilience Fire GIF - Resilience Resilience Fire Fire - Discover  &amp; Share GIFs">
            <a:extLst>
              <a:ext uri="{FF2B5EF4-FFF2-40B4-BE49-F238E27FC236}">
                <a16:creationId xmlns:a16="http://schemas.microsoft.com/office/drawing/2014/main" id="{6D673C48-BAA1-D5DE-2B2D-BD333323D0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58300" y="2100943"/>
            <a:ext cx="2095500" cy="2514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CCF65AB-09EC-DFD6-6EC2-A1D5AC61D11E}"/>
              </a:ext>
            </a:extLst>
          </p:cNvPr>
          <p:cNvPicPr>
            <a:picLocks noChangeAspect="1"/>
          </p:cNvPicPr>
          <p:nvPr/>
        </p:nvPicPr>
        <p:blipFill>
          <a:blip r:embed="rId4"/>
          <a:stretch>
            <a:fillRect/>
          </a:stretch>
        </p:blipFill>
        <p:spPr>
          <a:xfrm>
            <a:off x="4658308" y="1715862"/>
            <a:ext cx="3756352" cy="3912052"/>
          </a:xfrm>
          <a:prstGeom prst="rect">
            <a:avLst/>
          </a:prstGeom>
        </p:spPr>
      </p:pic>
      <p:pic>
        <p:nvPicPr>
          <p:cNvPr id="5" name="Picture 4">
            <a:extLst>
              <a:ext uri="{FF2B5EF4-FFF2-40B4-BE49-F238E27FC236}">
                <a16:creationId xmlns:a16="http://schemas.microsoft.com/office/drawing/2014/main" id="{EBA97878-117A-5276-3D4B-E7D78DEE8264}"/>
              </a:ext>
            </a:extLst>
          </p:cNvPr>
          <p:cNvPicPr>
            <a:picLocks noChangeAspect="1"/>
          </p:cNvPicPr>
          <p:nvPr/>
        </p:nvPicPr>
        <p:blipFill>
          <a:blip r:embed="rId5"/>
          <a:stretch>
            <a:fillRect/>
          </a:stretch>
        </p:blipFill>
        <p:spPr>
          <a:xfrm>
            <a:off x="972193" y="1690688"/>
            <a:ext cx="2805149" cy="2925026"/>
          </a:xfrm>
          <a:prstGeom prst="rect">
            <a:avLst/>
          </a:prstGeom>
        </p:spPr>
      </p:pic>
      <p:sp>
        <p:nvSpPr>
          <p:cNvPr id="6" name="TextBox 5">
            <a:extLst>
              <a:ext uri="{FF2B5EF4-FFF2-40B4-BE49-F238E27FC236}">
                <a16:creationId xmlns:a16="http://schemas.microsoft.com/office/drawing/2014/main" id="{4AB4600F-A798-8A06-8375-39A214B00E68}"/>
              </a:ext>
            </a:extLst>
          </p:cNvPr>
          <p:cNvSpPr txBox="1"/>
          <p:nvPr/>
        </p:nvSpPr>
        <p:spPr>
          <a:xfrm>
            <a:off x="8697685" y="4938203"/>
            <a:ext cx="36084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black"/>
                </a:solidFill>
                <a:effectLst/>
                <a:uLnTx/>
                <a:uFillTx/>
                <a:latin typeface="Palace Script MT" panose="030303020206070C0B05" pitchFamily="66" charset="0"/>
                <a:ea typeface="+mn-ea"/>
                <a:cs typeface="+mn-cs"/>
              </a:rPr>
              <a:t>Louis </a:t>
            </a:r>
            <a:r>
              <a:rPr kumimoji="0" lang="en-ZA" sz="4800" b="1" i="0" u="none" strike="noStrike" kern="1200" cap="none" spc="0" normalizeH="0" baseline="0" noProof="0" dirty="0">
                <a:ln>
                  <a:noFill/>
                </a:ln>
                <a:solidFill>
                  <a:prstClr val="black"/>
                </a:solidFill>
                <a:effectLst/>
                <a:uLnTx/>
                <a:uFillTx/>
                <a:latin typeface="Palace Script MT" panose="030303020206070C0B05" pitchFamily="66" charset="0"/>
                <a:ea typeface="+mn-ea"/>
                <a:cs typeface="+mn-cs"/>
              </a:rPr>
              <a:t>Neuhoff</a:t>
            </a:r>
          </a:p>
        </p:txBody>
      </p:sp>
      <p:sp>
        <p:nvSpPr>
          <p:cNvPr id="7" name="TextBox 6">
            <a:extLst>
              <a:ext uri="{FF2B5EF4-FFF2-40B4-BE49-F238E27FC236}">
                <a16:creationId xmlns:a16="http://schemas.microsoft.com/office/drawing/2014/main" id="{3AB1E5F7-7EAA-05E8-E784-470F73AD1779}"/>
              </a:ext>
            </a:extLst>
          </p:cNvPr>
          <p:cNvSpPr txBox="1"/>
          <p:nvPr/>
        </p:nvSpPr>
        <p:spPr>
          <a:xfrm>
            <a:off x="972193" y="5018314"/>
            <a:ext cx="2805149" cy="120032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Self-</a:t>
            </a:r>
            <a:r>
              <a:rPr lang="en-US" sz="2400" dirty="0" err="1"/>
              <a:t>vergifenis</a:t>
            </a:r>
            <a:endParaRPr lang="en-US" sz="2400" dirty="0"/>
          </a:p>
          <a:p>
            <a:pPr marL="285750" indent="-285750">
              <a:buFont typeface="Wingdings" panose="05000000000000000000" pitchFamily="2" charset="2"/>
              <a:buChar char="Ø"/>
            </a:pPr>
            <a:r>
              <a:rPr lang="en-US" sz="2400" dirty="0"/>
              <a:t>Self-</a:t>
            </a:r>
            <a:r>
              <a:rPr lang="en-US" sz="2400" dirty="0" err="1"/>
              <a:t>aanvaarding</a:t>
            </a:r>
            <a:endParaRPr lang="en-US" sz="2400" dirty="0"/>
          </a:p>
          <a:p>
            <a:pPr marL="285750" indent="-285750">
              <a:buFont typeface="Wingdings" panose="05000000000000000000" pitchFamily="2" charset="2"/>
              <a:buChar char="Ø"/>
            </a:pPr>
            <a:r>
              <a:rPr lang="en-US" sz="2400" dirty="0"/>
              <a:t>Ek self</a:t>
            </a:r>
            <a:endParaRPr lang="en-ZA" sz="2400" dirty="0"/>
          </a:p>
        </p:txBody>
      </p:sp>
    </p:spTree>
    <p:extLst>
      <p:ext uri="{BB962C8B-B14F-4D97-AF65-F5344CB8AC3E}">
        <p14:creationId xmlns:p14="http://schemas.microsoft.com/office/powerpoint/2010/main" val="210882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C15C-6230-15C7-A9FF-3DDF4A17BE8E}"/>
              </a:ext>
            </a:extLst>
          </p:cNvPr>
          <p:cNvSpPr>
            <a:spLocks noGrp="1"/>
          </p:cNvSpPr>
          <p:nvPr>
            <p:ph type="title"/>
          </p:nvPr>
        </p:nvSpPr>
        <p:spPr/>
        <p:txBody>
          <a:bodyPr>
            <a:normAutofit fontScale="90000"/>
          </a:bodyPr>
          <a:lstStyle/>
          <a:p>
            <a:r>
              <a:rPr lang="en-US" b="1" dirty="0"/>
              <a:t>Objects in our universe are extremely far away</a:t>
            </a:r>
            <a:br>
              <a:rPr lang="en-US" dirty="0"/>
            </a:br>
            <a:endParaRPr lang="en-ZA" dirty="0"/>
          </a:p>
        </p:txBody>
      </p:sp>
      <p:sp>
        <p:nvSpPr>
          <p:cNvPr id="3" name="Content Placeholder 2">
            <a:extLst>
              <a:ext uri="{FF2B5EF4-FFF2-40B4-BE49-F238E27FC236}">
                <a16:creationId xmlns:a16="http://schemas.microsoft.com/office/drawing/2014/main" id="{5C9B9BF0-A402-D3BA-1062-635369170BFA}"/>
              </a:ext>
            </a:extLst>
          </p:cNvPr>
          <p:cNvSpPr>
            <a:spLocks noGrp="1"/>
          </p:cNvSpPr>
          <p:nvPr>
            <p:ph idx="1"/>
          </p:nvPr>
        </p:nvSpPr>
        <p:spPr>
          <a:xfrm>
            <a:off x="370114" y="957943"/>
            <a:ext cx="10983686" cy="5219020"/>
          </a:xfrm>
        </p:spPr>
        <p:txBody>
          <a:bodyPr>
            <a:normAutofit fontScale="92500" lnSpcReduction="20000"/>
          </a:bodyPr>
          <a:lstStyle/>
          <a:p>
            <a:endParaRPr lang="en-US" b="0" i="0" dirty="0">
              <a:solidFill>
                <a:srgbClr val="202122"/>
              </a:solidFill>
              <a:effectLst/>
              <a:highlight>
                <a:srgbClr val="FFFFFF"/>
              </a:highlight>
              <a:latin typeface="Arial" panose="020B0604020202020204" pitchFamily="34" charset="0"/>
            </a:endParaRPr>
          </a:p>
          <a:p>
            <a:pPr marL="0" indent="0">
              <a:buNone/>
            </a:pPr>
            <a:endParaRPr lang="en-US" dirty="0"/>
          </a:p>
          <a:p>
            <a:r>
              <a:rPr lang="en-US" dirty="0"/>
              <a:t> Light years = the distance light travels in a year. Light is the fastest-moving stuff in our universe. </a:t>
            </a:r>
          </a:p>
          <a:p>
            <a:endParaRPr lang="en-US" dirty="0"/>
          </a:p>
          <a:p>
            <a:r>
              <a:rPr lang="en-US" dirty="0"/>
              <a:t>It travels at 300,000 km/sec). </a:t>
            </a:r>
            <a:endParaRPr lang="en-ZA" dirty="0"/>
          </a:p>
          <a:p>
            <a:endParaRPr lang="en-US" dirty="0">
              <a:solidFill>
                <a:srgbClr val="202122"/>
              </a:solidFill>
              <a:highlight>
                <a:srgbClr val="FFFFFF"/>
              </a:highlight>
              <a:latin typeface="Arial" panose="020B0604020202020204" pitchFamily="34" charset="0"/>
            </a:endParaRPr>
          </a:p>
          <a:p>
            <a:r>
              <a:rPr lang="en-US" b="0" i="0" dirty="0">
                <a:solidFill>
                  <a:srgbClr val="202122"/>
                </a:solidFill>
                <a:effectLst/>
                <a:highlight>
                  <a:srgbClr val="FFFFFF"/>
                </a:highlight>
                <a:latin typeface="Arial" panose="020B0604020202020204" pitchFamily="34" charset="0"/>
              </a:rPr>
              <a:t>A </a:t>
            </a:r>
            <a:r>
              <a:rPr lang="en-US" b="1" i="0" dirty="0">
                <a:solidFill>
                  <a:srgbClr val="202122"/>
                </a:solidFill>
                <a:effectLst/>
                <a:highlight>
                  <a:srgbClr val="FFFFFF"/>
                </a:highlight>
                <a:latin typeface="Arial" panose="020B0604020202020204" pitchFamily="34" charset="0"/>
              </a:rPr>
              <a:t>light-year</a:t>
            </a:r>
            <a:r>
              <a:rPr lang="en-US" b="0" i="0" dirty="0">
                <a:solidFill>
                  <a:srgbClr val="202122"/>
                </a:solidFill>
                <a:effectLst/>
                <a:highlight>
                  <a:srgbClr val="FFFFFF"/>
                </a:highlight>
                <a:latin typeface="Arial" panose="020B0604020202020204" pitchFamily="34" charset="0"/>
              </a:rPr>
              <a:t>, is equal to exactly 9,460,730,472,580.8 km</a:t>
            </a:r>
            <a:r>
              <a:rPr lang="en-US" dirty="0">
                <a:solidFill>
                  <a:srgbClr val="202122"/>
                </a:solidFill>
                <a:highlight>
                  <a:srgbClr val="FFFFFF"/>
                </a:highlight>
                <a:latin typeface="Arial" panose="020B0604020202020204" pitchFamily="34" charset="0"/>
              </a:rPr>
              <a:t>. </a:t>
            </a:r>
          </a:p>
          <a:p>
            <a:endParaRPr lang="en-US" dirty="0">
              <a:solidFill>
                <a:srgbClr val="202122"/>
              </a:solidFill>
              <a:highlight>
                <a:srgbClr val="FFFFFF"/>
              </a:highlight>
              <a:latin typeface="Arial" panose="020B0604020202020204" pitchFamily="34" charset="0"/>
            </a:endParaRPr>
          </a:p>
          <a:p>
            <a:r>
              <a:rPr lang="en-US" dirty="0">
                <a:solidFill>
                  <a:srgbClr val="202122"/>
                </a:solidFill>
                <a:highlight>
                  <a:srgbClr val="FFFFFF"/>
                </a:highlight>
                <a:latin typeface="Arial" panose="020B0604020202020204" pitchFamily="34" charset="0"/>
              </a:rPr>
              <a:t>So, a light-year is 9.46 trillion km.</a:t>
            </a:r>
          </a:p>
          <a:p>
            <a:endParaRPr lang="en-US" dirty="0">
              <a:solidFill>
                <a:srgbClr val="202122"/>
              </a:solidFill>
              <a:highlight>
                <a:srgbClr val="FFFFFF"/>
              </a:highlight>
              <a:latin typeface="Arial" panose="020B0604020202020204" pitchFamily="34" charset="0"/>
            </a:endParaRPr>
          </a:p>
          <a:p>
            <a:pPr marL="0" indent="0">
              <a:buNone/>
            </a:pPr>
            <a:r>
              <a:rPr lang="en-US" b="1" dirty="0" err="1">
                <a:solidFill>
                  <a:srgbClr val="FF0000"/>
                </a:solidFill>
                <a:highlight>
                  <a:srgbClr val="FFFFFF"/>
                </a:highlight>
                <a:latin typeface="Arial" panose="020B0604020202020204" pitchFamily="34" charset="0"/>
              </a:rPr>
              <a:t>Jou</a:t>
            </a:r>
            <a:r>
              <a:rPr lang="en-US" b="1" dirty="0">
                <a:solidFill>
                  <a:srgbClr val="FF0000"/>
                </a:solidFill>
                <a:highlight>
                  <a:srgbClr val="FFFFFF"/>
                </a:highlight>
                <a:latin typeface="Arial" panose="020B0604020202020204" pitchFamily="34" charset="0"/>
              </a:rPr>
              <a:t> sonde is </a:t>
            </a:r>
            <a:r>
              <a:rPr lang="en-US" b="1" dirty="0" err="1">
                <a:solidFill>
                  <a:srgbClr val="FF0000"/>
                </a:solidFill>
                <a:highlight>
                  <a:srgbClr val="FFFFFF"/>
                </a:highlight>
                <a:latin typeface="Arial" panose="020B0604020202020204" pitchFamily="34" charset="0"/>
              </a:rPr>
              <a:t>vergewe</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en</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sover</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weggesteek</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en</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verwyder</a:t>
            </a:r>
            <a:r>
              <a:rPr lang="en-US" b="1" dirty="0">
                <a:solidFill>
                  <a:srgbClr val="FF0000"/>
                </a:solidFill>
                <a:highlight>
                  <a:srgbClr val="FFFFFF"/>
                </a:highlight>
                <a:latin typeface="Arial" panose="020B0604020202020204" pitchFamily="34" charset="0"/>
              </a:rPr>
              <a:t> </a:t>
            </a:r>
            <a:r>
              <a:rPr lang="en-US" b="1" dirty="0" err="1">
                <a:solidFill>
                  <a:srgbClr val="FF0000"/>
                </a:solidFill>
                <a:highlight>
                  <a:srgbClr val="FFFFFF"/>
                </a:highlight>
                <a:latin typeface="Arial" panose="020B0604020202020204" pitchFamily="34" charset="0"/>
              </a:rPr>
              <a:t>soos</a:t>
            </a:r>
            <a:r>
              <a:rPr lang="en-US" b="1" dirty="0">
                <a:solidFill>
                  <a:srgbClr val="FF0000"/>
                </a:solidFill>
                <a:highlight>
                  <a:srgbClr val="FFFFFF"/>
                </a:highlight>
                <a:latin typeface="Arial" panose="020B0604020202020204" pitchFamily="34" charset="0"/>
              </a:rPr>
              <a:t> die </a:t>
            </a:r>
            <a:r>
              <a:rPr lang="en-US" b="1" dirty="0" err="1">
                <a:solidFill>
                  <a:srgbClr val="FF0000"/>
                </a:solidFill>
                <a:highlight>
                  <a:srgbClr val="FFFFFF"/>
                </a:highlight>
                <a:latin typeface="Arial" panose="020B0604020202020204" pitchFamily="34" charset="0"/>
              </a:rPr>
              <a:t>Ooste</a:t>
            </a:r>
            <a:r>
              <a:rPr lang="en-US" b="1" dirty="0">
                <a:solidFill>
                  <a:srgbClr val="FF0000"/>
                </a:solidFill>
                <a:highlight>
                  <a:srgbClr val="FFFFFF"/>
                </a:highlight>
                <a:latin typeface="Arial" panose="020B0604020202020204" pitchFamily="34" charset="0"/>
              </a:rPr>
              <a:t> van die </a:t>
            </a:r>
            <a:r>
              <a:rPr lang="en-US" b="1" dirty="0" err="1">
                <a:solidFill>
                  <a:srgbClr val="FF0000"/>
                </a:solidFill>
                <a:highlight>
                  <a:srgbClr val="FFFFFF"/>
                </a:highlight>
                <a:latin typeface="Arial" panose="020B0604020202020204" pitchFamily="34" charset="0"/>
              </a:rPr>
              <a:t>Weste</a:t>
            </a:r>
            <a:r>
              <a:rPr lang="en-US" b="1" dirty="0">
                <a:solidFill>
                  <a:srgbClr val="FF0000"/>
                </a:solidFill>
                <a:highlight>
                  <a:srgbClr val="FFFFFF"/>
                </a:highlight>
                <a:latin typeface="Arial" panose="020B0604020202020204" pitchFamily="34" charset="0"/>
              </a:rPr>
              <a:t>!! (Ps 103:12)</a:t>
            </a:r>
            <a:endParaRPr lang="en-ZA" b="1" dirty="0">
              <a:solidFill>
                <a:srgbClr val="FF0000"/>
              </a:solidFill>
            </a:endParaRPr>
          </a:p>
        </p:txBody>
      </p:sp>
      <p:pic>
        <p:nvPicPr>
          <p:cNvPr id="4" name="Picture 3">
            <a:extLst>
              <a:ext uri="{FF2B5EF4-FFF2-40B4-BE49-F238E27FC236}">
                <a16:creationId xmlns:a16="http://schemas.microsoft.com/office/drawing/2014/main" id="{907A38E2-FE06-A713-3A1E-A596D76C8704}"/>
              </a:ext>
            </a:extLst>
          </p:cNvPr>
          <p:cNvPicPr>
            <a:picLocks noChangeAspect="1"/>
          </p:cNvPicPr>
          <p:nvPr/>
        </p:nvPicPr>
        <p:blipFill>
          <a:blip r:embed="rId2"/>
          <a:stretch>
            <a:fillRect/>
          </a:stretch>
        </p:blipFill>
        <p:spPr>
          <a:xfrm>
            <a:off x="10809513" y="5442856"/>
            <a:ext cx="1170961" cy="1170961"/>
          </a:xfrm>
          <a:prstGeom prst="rect">
            <a:avLst/>
          </a:prstGeom>
        </p:spPr>
      </p:pic>
    </p:spTree>
    <p:extLst>
      <p:ext uri="{BB962C8B-B14F-4D97-AF65-F5344CB8AC3E}">
        <p14:creationId xmlns:p14="http://schemas.microsoft.com/office/powerpoint/2010/main" val="167940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2778-AF1D-321D-2C6A-792E8B3F09A1}"/>
              </a:ext>
            </a:extLst>
          </p:cNvPr>
          <p:cNvSpPr>
            <a:spLocks noGrp="1"/>
          </p:cNvSpPr>
          <p:nvPr>
            <p:ph type="title"/>
          </p:nvPr>
        </p:nvSpPr>
        <p:spPr>
          <a:xfrm>
            <a:off x="838200" y="152401"/>
            <a:ext cx="10515600" cy="1077686"/>
          </a:xfrm>
        </p:spPr>
        <p:txBody>
          <a:bodyPr>
            <a:normAutofit fontScale="90000"/>
          </a:bodyPr>
          <a:lstStyle/>
          <a:p>
            <a:r>
              <a:rPr lang="en-US" b="1" dirty="0"/>
              <a:t>Not practice, but mistakes that makes perfect</a:t>
            </a:r>
          </a:p>
        </p:txBody>
      </p:sp>
      <p:sp>
        <p:nvSpPr>
          <p:cNvPr id="3" name="Content Placeholder 2">
            <a:extLst>
              <a:ext uri="{FF2B5EF4-FFF2-40B4-BE49-F238E27FC236}">
                <a16:creationId xmlns:a16="http://schemas.microsoft.com/office/drawing/2014/main" id="{180F3E69-5017-4B16-DA7A-48D0DA9B5CE1}"/>
              </a:ext>
            </a:extLst>
          </p:cNvPr>
          <p:cNvSpPr>
            <a:spLocks noGrp="1"/>
          </p:cNvSpPr>
          <p:nvPr>
            <p:ph idx="1"/>
          </p:nvPr>
        </p:nvSpPr>
        <p:spPr>
          <a:xfrm>
            <a:off x="337457" y="1230087"/>
            <a:ext cx="11016343" cy="5268684"/>
          </a:xfrm>
        </p:spPr>
        <p:txBody>
          <a:bodyPr>
            <a:normAutofit/>
          </a:bodyPr>
          <a:lstStyle/>
          <a:p>
            <a:r>
              <a:rPr lang="en-US" dirty="0"/>
              <a:t>You are not bad because you made mistakes. Mistakes are the experiences that make you more valuable as a person. </a:t>
            </a:r>
          </a:p>
          <a:p>
            <a:r>
              <a:rPr lang="en-US" dirty="0"/>
              <a:t>Christopher Columbus made a navigational error that made him discover America.</a:t>
            </a:r>
          </a:p>
          <a:p>
            <a:r>
              <a:rPr lang="en-US" dirty="0"/>
              <a:t> Alexander Fleming’s mistake led him to invent Penicillin. </a:t>
            </a:r>
            <a:r>
              <a:rPr lang="en-US" dirty="0">
                <a:solidFill>
                  <a:srgbClr val="0070C0"/>
                </a:solidFill>
              </a:rPr>
              <a:t>Don’t let your mistakes get you down. </a:t>
            </a:r>
          </a:p>
          <a:p>
            <a:r>
              <a:rPr lang="en-US" dirty="0"/>
              <a:t>It is not practice that makes perfect</a:t>
            </a:r>
            <a:r>
              <a:rPr lang="en-US" dirty="0">
                <a:solidFill>
                  <a:srgbClr val="0070C0"/>
                </a:solidFill>
              </a:rPr>
              <a:t>. It is mistakes we learn from that makes perfect!</a:t>
            </a:r>
          </a:p>
          <a:p>
            <a:endParaRPr lang="en-US" dirty="0"/>
          </a:p>
          <a:p>
            <a:r>
              <a:rPr lang="en-US" dirty="0"/>
              <a:t>Don't be scared of mistakes make more and bigger steps. Go ahead just keep going. </a:t>
            </a:r>
            <a:r>
              <a:rPr lang="en-US" b="1" dirty="0">
                <a:solidFill>
                  <a:srgbClr val="FF0000"/>
                </a:solidFill>
              </a:rPr>
              <a:t>…..             </a:t>
            </a:r>
            <a:r>
              <a:rPr lang="en-US" b="1" dirty="0" err="1">
                <a:solidFill>
                  <a:srgbClr val="FF0000"/>
                </a:solidFill>
              </a:rPr>
              <a:t>Focussed</a:t>
            </a:r>
            <a:r>
              <a:rPr lang="en-US" b="1" dirty="0">
                <a:solidFill>
                  <a:srgbClr val="FF0000"/>
                </a:solidFill>
              </a:rPr>
              <a:t> Furiously forward</a:t>
            </a:r>
          </a:p>
        </p:txBody>
      </p:sp>
      <p:pic>
        <p:nvPicPr>
          <p:cNvPr id="4" name="Picture 3">
            <a:extLst>
              <a:ext uri="{FF2B5EF4-FFF2-40B4-BE49-F238E27FC236}">
                <a16:creationId xmlns:a16="http://schemas.microsoft.com/office/drawing/2014/main" id="{8852ADAF-2B38-3928-332B-A07FF6F375DF}"/>
              </a:ext>
            </a:extLst>
          </p:cNvPr>
          <p:cNvPicPr>
            <a:picLocks noChangeAspect="1"/>
          </p:cNvPicPr>
          <p:nvPr/>
        </p:nvPicPr>
        <p:blipFill>
          <a:blip r:embed="rId2"/>
          <a:stretch>
            <a:fillRect/>
          </a:stretch>
        </p:blipFill>
        <p:spPr>
          <a:xfrm>
            <a:off x="10664791" y="1134095"/>
            <a:ext cx="1189752" cy="1077686"/>
          </a:xfrm>
          <a:prstGeom prst="rect">
            <a:avLst/>
          </a:prstGeom>
        </p:spPr>
      </p:pic>
    </p:spTree>
    <p:extLst>
      <p:ext uri="{BB962C8B-B14F-4D97-AF65-F5344CB8AC3E}">
        <p14:creationId xmlns:p14="http://schemas.microsoft.com/office/powerpoint/2010/main" val="17410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2B66-88CA-A086-FA3B-71FBD067A9E2}"/>
              </a:ext>
            </a:extLst>
          </p:cNvPr>
          <p:cNvSpPr>
            <a:spLocks noGrp="1"/>
          </p:cNvSpPr>
          <p:nvPr>
            <p:ph type="title"/>
          </p:nvPr>
        </p:nvSpPr>
        <p:spPr>
          <a:xfrm>
            <a:off x="838200" y="185057"/>
            <a:ext cx="10515600" cy="1088573"/>
          </a:xfrm>
        </p:spPr>
        <p:txBody>
          <a:bodyPr/>
          <a:lstStyle/>
          <a:p>
            <a:r>
              <a:rPr lang="en-US" b="1" dirty="0"/>
              <a:t>Resilience = Transformational journey</a:t>
            </a:r>
          </a:p>
        </p:txBody>
      </p:sp>
      <p:sp>
        <p:nvSpPr>
          <p:cNvPr id="3" name="Content Placeholder 2">
            <a:extLst>
              <a:ext uri="{FF2B5EF4-FFF2-40B4-BE49-F238E27FC236}">
                <a16:creationId xmlns:a16="http://schemas.microsoft.com/office/drawing/2014/main" id="{7303EC4A-D4D4-5CFB-AD0B-3FB1C145859E}"/>
              </a:ext>
            </a:extLst>
          </p:cNvPr>
          <p:cNvSpPr>
            <a:spLocks noGrp="1"/>
          </p:cNvSpPr>
          <p:nvPr>
            <p:ph idx="1"/>
          </p:nvPr>
        </p:nvSpPr>
        <p:spPr>
          <a:xfrm>
            <a:off x="407364" y="1077686"/>
            <a:ext cx="11545150" cy="5099277"/>
          </a:xfrm>
        </p:spPr>
        <p:txBody>
          <a:bodyPr>
            <a:normAutofit fontScale="85000" lnSpcReduction="20000"/>
          </a:bodyPr>
          <a:lstStyle/>
          <a:p>
            <a:r>
              <a:rPr lang="en-US" dirty="0"/>
              <a:t>If milk gets bad, it becomes yoghurt. Yoghurt is more valuable than milk. If it gets even worse, it turns to cheese. Cheese is more valuable than both yoghurt and milk. </a:t>
            </a:r>
          </a:p>
          <a:p>
            <a:r>
              <a:rPr lang="en-US" dirty="0"/>
              <a:t>And if grape juice turns sour, it transforms into wine, which is even more expensive than grape juice.</a:t>
            </a:r>
          </a:p>
          <a:p>
            <a:endParaRPr lang="en-US" dirty="0"/>
          </a:p>
          <a:p>
            <a:r>
              <a:rPr lang="en-US" dirty="0"/>
              <a:t>The value of steel</a:t>
            </a:r>
          </a:p>
          <a:p>
            <a:endParaRPr lang="en-US" dirty="0"/>
          </a:p>
          <a:p>
            <a:pPr marL="0" indent="0">
              <a:buNone/>
            </a:pPr>
            <a:r>
              <a:rPr lang="en-US" dirty="0"/>
              <a:t>                     ……….. and the “strengthening of steel”</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……..From wire, to pins, to needles, to nails, to bars, to beams…… </a:t>
            </a:r>
          </a:p>
        </p:txBody>
      </p:sp>
      <p:pic>
        <p:nvPicPr>
          <p:cNvPr id="4" name="Picture 3">
            <a:extLst>
              <a:ext uri="{FF2B5EF4-FFF2-40B4-BE49-F238E27FC236}">
                <a16:creationId xmlns:a16="http://schemas.microsoft.com/office/drawing/2014/main" id="{34E04533-FFE9-842C-2FDC-D4DC5BCC321B}"/>
              </a:ext>
            </a:extLst>
          </p:cNvPr>
          <p:cNvPicPr>
            <a:picLocks noChangeAspect="1"/>
          </p:cNvPicPr>
          <p:nvPr/>
        </p:nvPicPr>
        <p:blipFill>
          <a:blip r:embed="rId2"/>
          <a:stretch>
            <a:fillRect/>
          </a:stretch>
        </p:blipFill>
        <p:spPr>
          <a:xfrm>
            <a:off x="9731828" y="3640818"/>
            <a:ext cx="2052808" cy="2852057"/>
          </a:xfrm>
          <a:prstGeom prst="rect">
            <a:avLst/>
          </a:prstGeom>
        </p:spPr>
      </p:pic>
    </p:spTree>
    <p:extLst>
      <p:ext uri="{BB962C8B-B14F-4D97-AF65-F5344CB8AC3E}">
        <p14:creationId xmlns:p14="http://schemas.microsoft.com/office/powerpoint/2010/main" val="65113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587DB-7A4F-F2FC-3B60-D075FFBD0195}"/>
              </a:ext>
            </a:extLst>
          </p:cNvPr>
          <p:cNvSpPr>
            <a:spLocks noGrp="1"/>
          </p:cNvSpPr>
          <p:nvPr>
            <p:ph idx="1"/>
          </p:nvPr>
        </p:nvSpPr>
        <p:spPr>
          <a:xfrm>
            <a:off x="2079565" y="186255"/>
            <a:ext cx="8032870" cy="1347092"/>
          </a:xfrm>
        </p:spPr>
        <p:txBody>
          <a:bodyPr>
            <a:normAutofit/>
          </a:bodyPr>
          <a:lstStyle/>
          <a:p>
            <a:pPr marL="0" indent="0">
              <a:buNone/>
            </a:pPr>
            <a:r>
              <a:rPr lang="en-US" sz="8000" dirty="0"/>
              <a:t>Self- </a:t>
            </a:r>
            <a:r>
              <a:rPr lang="en-US" sz="8000" dirty="0" err="1"/>
              <a:t>aanvaarding</a:t>
            </a:r>
            <a:endParaRPr lang="en-ZA" sz="8000" dirty="0"/>
          </a:p>
        </p:txBody>
      </p:sp>
      <p:pic>
        <p:nvPicPr>
          <p:cNvPr id="2" name="Picture 1">
            <a:extLst>
              <a:ext uri="{FF2B5EF4-FFF2-40B4-BE49-F238E27FC236}">
                <a16:creationId xmlns:a16="http://schemas.microsoft.com/office/drawing/2014/main" id="{DA60D8B6-3242-CD77-9C91-C9E0638C31C2}"/>
              </a:ext>
            </a:extLst>
          </p:cNvPr>
          <p:cNvPicPr>
            <a:picLocks noChangeAspect="1"/>
          </p:cNvPicPr>
          <p:nvPr/>
        </p:nvPicPr>
        <p:blipFill>
          <a:blip r:embed="rId2"/>
          <a:stretch>
            <a:fillRect/>
          </a:stretch>
        </p:blipFill>
        <p:spPr>
          <a:xfrm>
            <a:off x="6063736" y="1813070"/>
            <a:ext cx="2764184" cy="2488552"/>
          </a:xfrm>
          <a:prstGeom prst="rect">
            <a:avLst/>
          </a:prstGeom>
        </p:spPr>
      </p:pic>
      <p:pic>
        <p:nvPicPr>
          <p:cNvPr id="4" name="Picture 3">
            <a:extLst>
              <a:ext uri="{FF2B5EF4-FFF2-40B4-BE49-F238E27FC236}">
                <a16:creationId xmlns:a16="http://schemas.microsoft.com/office/drawing/2014/main" id="{7DCAB6D5-19DE-6284-40CF-9777C4D6367F}"/>
              </a:ext>
            </a:extLst>
          </p:cNvPr>
          <p:cNvPicPr>
            <a:picLocks noChangeAspect="1"/>
          </p:cNvPicPr>
          <p:nvPr/>
        </p:nvPicPr>
        <p:blipFill>
          <a:blip r:embed="rId3"/>
          <a:stretch>
            <a:fillRect/>
          </a:stretch>
        </p:blipFill>
        <p:spPr>
          <a:xfrm>
            <a:off x="9372600" y="3853544"/>
            <a:ext cx="2764184" cy="2818202"/>
          </a:xfrm>
          <a:prstGeom prst="rect">
            <a:avLst/>
          </a:prstGeom>
        </p:spPr>
      </p:pic>
      <p:pic>
        <p:nvPicPr>
          <p:cNvPr id="5" name="Picture 4">
            <a:extLst>
              <a:ext uri="{FF2B5EF4-FFF2-40B4-BE49-F238E27FC236}">
                <a16:creationId xmlns:a16="http://schemas.microsoft.com/office/drawing/2014/main" id="{42821FCF-C808-7E44-395D-461ADEFBFEC5}"/>
              </a:ext>
            </a:extLst>
          </p:cNvPr>
          <p:cNvPicPr>
            <a:picLocks noChangeAspect="1"/>
          </p:cNvPicPr>
          <p:nvPr/>
        </p:nvPicPr>
        <p:blipFill>
          <a:blip r:embed="rId4"/>
          <a:stretch>
            <a:fillRect/>
          </a:stretch>
        </p:blipFill>
        <p:spPr>
          <a:xfrm>
            <a:off x="610386" y="1813070"/>
            <a:ext cx="4908671" cy="4859873"/>
          </a:xfrm>
          <a:prstGeom prst="rect">
            <a:avLst/>
          </a:prstGeom>
        </p:spPr>
      </p:pic>
    </p:spTree>
    <p:extLst>
      <p:ext uri="{BB962C8B-B14F-4D97-AF65-F5344CB8AC3E}">
        <p14:creationId xmlns:p14="http://schemas.microsoft.com/office/powerpoint/2010/main" val="211030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62D0-ECC6-78D3-5193-FA0B1397966B}"/>
              </a:ext>
            </a:extLst>
          </p:cNvPr>
          <p:cNvSpPr>
            <a:spLocks noGrp="1"/>
          </p:cNvSpPr>
          <p:nvPr>
            <p:ph type="title"/>
          </p:nvPr>
        </p:nvSpPr>
        <p:spPr>
          <a:xfrm>
            <a:off x="126124" y="241737"/>
            <a:ext cx="11227676" cy="1448403"/>
          </a:xfrm>
        </p:spPr>
        <p:txBody>
          <a:bodyPr>
            <a:normAutofit/>
          </a:bodyPr>
          <a:lstStyle/>
          <a:p>
            <a:r>
              <a:rPr lang="en-ZA" b="1" dirty="0"/>
              <a:t>Victor Frankl  - Resilience and mount Etna</a:t>
            </a:r>
            <a:br>
              <a:rPr lang="en-ZA" b="1" dirty="0"/>
            </a:br>
            <a:r>
              <a:rPr lang="en-ZA" b="1" dirty="0"/>
              <a:t>( </a:t>
            </a:r>
            <a:r>
              <a:rPr lang="en-ZA" sz="3100" b="1" dirty="0"/>
              <a:t>Find passion and purpose</a:t>
            </a:r>
            <a:r>
              <a:rPr lang="en-ZA" b="1" dirty="0"/>
              <a:t>)</a:t>
            </a:r>
          </a:p>
        </p:txBody>
      </p:sp>
      <p:pic>
        <p:nvPicPr>
          <p:cNvPr id="4" name="Content Placeholder 3">
            <a:extLst>
              <a:ext uri="{FF2B5EF4-FFF2-40B4-BE49-F238E27FC236}">
                <a16:creationId xmlns:a16="http://schemas.microsoft.com/office/drawing/2014/main" id="{20F18D8B-528B-4A0E-AC81-D1DF5DFE7EB4}"/>
              </a:ext>
            </a:extLst>
          </p:cNvPr>
          <p:cNvPicPr>
            <a:picLocks noGrp="1" noChangeAspect="1"/>
          </p:cNvPicPr>
          <p:nvPr>
            <p:ph idx="1"/>
          </p:nvPr>
        </p:nvPicPr>
        <p:blipFill>
          <a:blip r:embed="rId2"/>
          <a:stretch>
            <a:fillRect/>
          </a:stretch>
        </p:blipFill>
        <p:spPr>
          <a:xfrm>
            <a:off x="496097" y="1858282"/>
            <a:ext cx="6518948" cy="4281261"/>
          </a:xfrm>
          <a:prstGeom prst="rect">
            <a:avLst/>
          </a:prstGeom>
        </p:spPr>
      </p:pic>
      <p:sp>
        <p:nvSpPr>
          <p:cNvPr id="3" name="TextBox 2">
            <a:extLst>
              <a:ext uri="{FF2B5EF4-FFF2-40B4-BE49-F238E27FC236}">
                <a16:creationId xmlns:a16="http://schemas.microsoft.com/office/drawing/2014/main" id="{7CDEE494-21D1-80C9-EE4A-87A70AAC781D}"/>
              </a:ext>
            </a:extLst>
          </p:cNvPr>
          <p:cNvSpPr txBox="1"/>
          <p:nvPr/>
        </p:nvSpPr>
        <p:spPr>
          <a:xfrm>
            <a:off x="7297566" y="1120676"/>
            <a:ext cx="4582885"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History of </a:t>
            </a:r>
            <a:r>
              <a:rPr kumimoji="0" lang="en-US" altLang="en-US" sz="1800" b="1" i="1" u="none" strike="noStrike" kern="1200" cap="none" spc="0" normalizeH="0" baseline="0" noProof="0" dirty="0">
                <a:ln>
                  <a:noFill/>
                </a:ln>
                <a:solidFill>
                  <a:srgbClr val="FF0000"/>
                </a:solidFill>
                <a:effectLst/>
                <a:uLnTx/>
                <a:uFillTx/>
                <a:latin typeface="var(--awb-text-font-family)"/>
                <a:ea typeface="+mn-ea"/>
                <a:cs typeface="+mn-cs"/>
              </a:rPr>
              <a:t>opuntia </a:t>
            </a:r>
            <a:r>
              <a:rPr kumimoji="0" lang="en-US" altLang="en-US" sz="1800" b="1" i="1" u="none" strike="noStrike" kern="1200" cap="none" spc="0" normalizeH="0" baseline="0" noProof="0" dirty="0" err="1">
                <a:ln>
                  <a:noFill/>
                </a:ln>
                <a:solidFill>
                  <a:srgbClr val="FF0000"/>
                </a:solidFill>
                <a:effectLst/>
                <a:uLnTx/>
                <a:uFillTx/>
                <a:latin typeface="var(--awb-text-font-family)"/>
                <a:ea typeface="+mn-ea"/>
                <a:cs typeface="+mn-cs"/>
              </a:rPr>
              <a:t>ficus</a:t>
            </a:r>
            <a:r>
              <a:rPr kumimoji="0" lang="en-US" altLang="en-US" sz="1800" b="1" i="1" u="none" strike="noStrike" kern="1200" cap="none" spc="0" normalizeH="0" baseline="0" noProof="0" dirty="0">
                <a:ln>
                  <a:noFill/>
                </a:ln>
                <a:solidFill>
                  <a:srgbClr val="FF0000"/>
                </a:solidFill>
                <a:effectLst/>
                <a:uLnTx/>
                <a:uFillTx/>
                <a:latin typeface="var(--awb-text-font-family)"/>
                <a:ea typeface="+mn-ea"/>
                <a:cs typeface="+mn-cs"/>
              </a:rPr>
              <a:t> indica</a:t>
            </a: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 the </a:t>
            </a:r>
            <a:r>
              <a:rPr kumimoji="0" lang="en-US" altLang="en-US" sz="1800" b="1" i="0" u="none" strike="noStrike" kern="1200" cap="none" spc="0" normalizeH="0" baseline="0" noProof="0" dirty="0">
                <a:ln>
                  <a:noFill/>
                </a:ln>
                <a:solidFill>
                  <a:prstClr val="black"/>
                </a:solidFill>
                <a:effectLst/>
                <a:uLnTx/>
                <a:uFillTx/>
                <a:latin typeface="var(--awb-text-font-family)"/>
                <a:ea typeface="+mn-ea"/>
                <a:cs typeface="+mn-cs"/>
              </a:rPr>
              <a:t>prickly pear</a:t>
            </a: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 goes back to the fifteenth century, when it was imported into Sicily from Central South America.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Its ideal habitat, on the slopes of </a:t>
            </a: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hlinkClick r:id="rId3"/>
              </a:rPr>
              <a:t>Mount Etna</a:t>
            </a: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 in the rocks and the volcanic soil.</a:t>
            </a:r>
          </a:p>
        </p:txBody>
      </p:sp>
      <p:pic>
        <p:nvPicPr>
          <p:cNvPr id="5" name="Picture 4">
            <a:extLst>
              <a:ext uri="{FF2B5EF4-FFF2-40B4-BE49-F238E27FC236}">
                <a16:creationId xmlns:a16="http://schemas.microsoft.com/office/drawing/2014/main" id="{454A5283-0EFF-806A-E8B6-2542225A27FB}"/>
              </a:ext>
            </a:extLst>
          </p:cNvPr>
          <p:cNvPicPr>
            <a:picLocks noChangeAspect="1"/>
          </p:cNvPicPr>
          <p:nvPr/>
        </p:nvPicPr>
        <p:blipFill>
          <a:blip r:embed="rId4"/>
          <a:stretch>
            <a:fillRect/>
          </a:stretch>
        </p:blipFill>
        <p:spPr>
          <a:xfrm>
            <a:off x="7297566" y="3655901"/>
            <a:ext cx="4491663" cy="3078050"/>
          </a:xfrm>
          <a:prstGeom prst="rect">
            <a:avLst/>
          </a:prstGeom>
        </p:spPr>
      </p:pic>
    </p:spTree>
    <p:extLst>
      <p:ext uri="{BB962C8B-B14F-4D97-AF65-F5344CB8AC3E}">
        <p14:creationId xmlns:p14="http://schemas.microsoft.com/office/powerpoint/2010/main" val="379087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A92A-8C99-44D3-FF2F-E1B1E95B4BE0}"/>
              </a:ext>
            </a:extLst>
          </p:cNvPr>
          <p:cNvSpPr>
            <a:spLocks noGrp="1"/>
          </p:cNvSpPr>
          <p:nvPr>
            <p:ph type="title"/>
          </p:nvPr>
        </p:nvSpPr>
        <p:spPr>
          <a:xfrm>
            <a:off x="228600" y="365125"/>
            <a:ext cx="11963400" cy="1325563"/>
          </a:xfrm>
        </p:spPr>
        <p:txBody>
          <a:bodyPr>
            <a:normAutofit/>
          </a:bodyPr>
          <a:lstStyle/>
          <a:p>
            <a:r>
              <a:rPr kumimoji="0" lang="en-US" altLang="en-US" sz="4400" b="1" i="0" u="none" strike="noStrike" cap="none" normalizeH="0" baseline="0" dirty="0">
                <a:ln>
                  <a:noFill/>
                </a:ln>
                <a:solidFill>
                  <a:schemeClr val="tx1"/>
                </a:solidFill>
                <a:effectLst/>
                <a:latin typeface="var(--awb-text-font-family)"/>
              </a:rPr>
              <a:t>THE SICILIAN PRICKLY PEAR vs </a:t>
            </a:r>
            <a:r>
              <a:rPr lang="en-US" altLang="en-US" b="1" dirty="0">
                <a:latin typeface="var(--awb-text-font-family)"/>
              </a:rPr>
              <a:t>life (eat a toffee) </a:t>
            </a:r>
            <a:br>
              <a:rPr kumimoji="0" lang="en-US" altLang="en-US" sz="4400" b="1" i="0" u="none" strike="noStrike" cap="none" normalizeH="0" baseline="0" dirty="0">
                <a:ln>
                  <a:noFill/>
                </a:ln>
                <a:solidFill>
                  <a:schemeClr val="tx1"/>
                </a:solidFill>
                <a:effectLst/>
              </a:rPr>
            </a:br>
            <a:endParaRPr lang="en-ZA" b="1" dirty="0"/>
          </a:p>
        </p:txBody>
      </p:sp>
      <p:sp>
        <p:nvSpPr>
          <p:cNvPr id="4" name="Rectangle 1">
            <a:extLst>
              <a:ext uri="{FF2B5EF4-FFF2-40B4-BE49-F238E27FC236}">
                <a16:creationId xmlns:a16="http://schemas.microsoft.com/office/drawing/2014/main" id="{ED2D405D-F86F-6B0C-CA51-44630611C579}"/>
              </a:ext>
            </a:extLst>
          </p:cNvPr>
          <p:cNvSpPr>
            <a:spLocks noChangeArrowheads="1"/>
          </p:cNvSpPr>
          <p:nvPr/>
        </p:nvSpPr>
        <p:spPr bwMode="auto">
          <a:xfrm>
            <a:off x="204145" y="4041919"/>
            <a:ext cx="6585856" cy="2754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Considered a common, mediocre product, probably due to the plant's wild vegetation, its  now being recognized for quality and high nutritional value.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var(--awb-text-font-family)"/>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What it means: to adapt to different conditions, overcome thorny pitfalls and then savor unexpected sweetness.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0000"/>
                </a:solidFill>
                <a:effectLst/>
                <a:uLnTx/>
                <a:uFillTx/>
                <a:latin typeface="Poppins" panose="00000500000000000000" pitchFamily="2" charset="0"/>
                <a:ea typeface="+mn-ea"/>
                <a:cs typeface="Poppins" panose="00000500000000000000" pitchFamily="2" charset="0"/>
              </a:rPr>
              <a:t>  </a:t>
            </a:r>
            <a:endParaRPr kumimoji="0" lang="en-US" altLang="en-US" sz="1800" b="1" i="0" u="none" strike="noStrike" kern="1200" cap="none" spc="0" normalizeH="0" baseline="0" noProof="0" dirty="0">
              <a:ln>
                <a:noFill/>
              </a:ln>
              <a:solidFill>
                <a:srgbClr val="FF0000"/>
              </a:solidFill>
              <a:effectLst/>
              <a:uLnTx/>
              <a:uFillTx/>
              <a:latin typeface="var(--awb-text-font-family)"/>
              <a:ea typeface="+mn-ea"/>
              <a:cs typeface="+mn-cs"/>
            </a:endParaRPr>
          </a:p>
        </p:txBody>
      </p:sp>
      <p:pic>
        <p:nvPicPr>
          <p:cNvPr id="2050" name="Picture 2">
            <a:hlinkClick r:id="rId2"/>
            <a:extLst>
              <a:ext uri="{FF2B5EF4-FFF2-40B4-BE49-F238E27FC236}">
                <a16:creationId xmlns:a16="http://schemas.microsoft.com/office/drawing/2014/main" id="{39B966AB-E40D-909C-4055-11D87E4B3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DE2388-3C59-99B7-ED31-8D8653EF3E4B}"/>
              </a:ext>
            </a:extLst>
          </p:cNvPr>
          <p:cNvPicPr>
            <a:picLocks noChangeAspect="1"/>
          </p:cNvPicPr>
          <p:nvPr/>
        </p:nvPicPr>
        <p:blipFill>
          <a:blip r:embed="rId4"/>
          <a:stretch>
            <a:fillRect/>
          </a:stretch>
        </p:blipFill>
        <p:spPr>
          <a:xfrm>
            <a:off x="7104352" y="3615314"/>
            <a:ext cx="4188315" cy="2877561"/>
          </a:xfrm>
          <a:prstGeom prst="rect">
            <a:avLst/>
          </a:prstGeom>
        </p:spPr>
      </p:pic>
      <p:pic>
        <p:nvPicPr>
          <p:cNvPr id="6" name="Picture 5">
            <a:extLst>
              <a:ext uri="{FF2B5EF4-FFF2-40B4-BE49-F238E27FC236}">
                <a16:creationId xmlns:a16="http://schemas.microsoft.com/office/drawing/2014/main" id="{803EF65B-3766-58D3-0EB2-CF8F828B3739}"/>
              </a:ext>
            </a:extLst>
          </p:cNvPr>
          <p:cNvPicPr>
            <a:picLocks noChangeAspect="1"/>
          </p:cNvPicPr>
          <p:nvPr/>
        </p:nvPicPr>
        <p:blipFill>
          <a:blip r:embed="rId5"/>
          <a:stretch>
            <a:fillRect/>
          </a:stretch>
        </p:blipFill>
        <p:spPr>
          <a:xfrm>
            <a:off x="4702628" y="1197412"/>
            <a:ext cx="3405996" cy="2116589"/>
          </a:xfrm>
          <a:prstGeom prst="rect">
            <a:avLst/>
          </a:prstGeom>
        </p:spPr>
      </p:pic>
      <p:pic>
        <p:nvPicPr>
          <p:cNvPr id="7" name="Picture 6">
            <a:extLst>
              <a:ext uri="{FF2B5EF4-FFF2-40B4-BE49-F238E27FC236}">
                <a16:creationId xmlns:a16="http://schemas.microsoft.com/office/drawing/2014/main" id="{8C09B0D9-C1FF-365D-8CFC-0448A2BCAE8A}"/>
              </a:ext>
            </a:extLst>
          </p:cNvPr>
          <p:cNvPicPr>
            <a:picLocks noChangeAspect="1"/>
          </p:cNvPicPr>
          <p:nvPr/>
        </p:nvPicPr>
        <p:blipFill>
          <a:blip r:embed="rId6"/>
          <a:stretch>
            <a:fillRect/>
          </a:stretch>
        </p:blipFill>
        <p:spPr>
          <a:xfrm>
            <a:off x="402771" y="1197412"/>
            <a:ext cx="3891513" cy="2754599"/>
          </a:xfrm>
          <a:prstGeom prst="rect">
            <a:avLst/>
          </a:prstGeom>
        </p:spPr>
      </p:pic>
      <p:sp>
        <p:nvSpPr>
          <p:cNvPr id="3" name="TextBox 2">
            <a:extLst>
              <a:ext uri="{FF2B5EF4-FFF2-40B4-BE49-F238E27FC236}">
                <a16:creationId xmlns:a16="http://schemas.microsoft.com/office/drawing/2014/main" id="{3930393F-A9EF-754C-CB10-6125E0D99570}"/>
              </a:ext>
            </a:extLst>
          </p:cNvPr>
          <p:cNvSpPr txBox="1"/>
          <p:nvPr/>
        </p:nvSpPr>
        <p:spPr>
          <a:xfrm>
            <a:off x="8303841" y="1083341"/>
            <a:ext cx="3692941" cy="2031325"/>
          </a:xfrm>
          <a:prstGeom prst="rect">
            <a:avLst/>
          </a:prstGeom>
          <a:noFill/>
        </p:spPr>
        <p:txBody>
          <a:bodyPr wrap="square" rtlCol="0">
            <a:spAutoFit/>
          </a:bodyPr>
          <a:lstStyle/>
          <a:p>
            <a:pPr marL="285750" indent="-285750" eaLnBrk="0" fontAlgn="base" hangingPunct="0">
              <a:lnSpc>
                <a:spcPct val="100000"/>
              </a:lnSpc>
              <a:spcBef>
                <a:spcPct val="0"/>
              </a:spcBef>
              <a:spcAft>
                <a:spcPct val="0"/>
              </a:spcAft>
              <a:buFont typeface="Arial" panose="020B0604020202020204" pitchFamily="34" charset="0"/>
              <a:buChar char="•"/>
            </a:pPr>
            <a:r>
              <a:rPr kumimoji="0" lang="en-US" altLang="en-US" sz="1800" b="1" i="0" u="none" strike="noStrike" cap="none" normalizeH="0" baseline="0" dirty="0" err="1">
                <a:ln>
                  <a:noFill/>
                </a:ln>
                <a:solidFill>
                  <a:schemeClr val="tx1"/>
                </a:solidFill>
                <a:effectLst/>
                <a:latin typeface="var(--awb-text-font-family)"/>
              </a:rPr>
              <a:t>Sulfarina</a:t>
            </a:r>
            <a:r>
              <a:rPr kumimoji="0" lang="en-US" altLang="en-US" sz="1800" b="0" i="0" u="none" strike="noStrike" cap="none" normalizeH="0" baseline="0" dirty="0">
                <a:ln>
                  <a:noFill/>
                </a:ln>
                <a:solidFill>
                  <a:schemeClr val="tx1"/>
                </a:solidFill>
                <a:effectLst/>
                <a:latin typeface="var(--awb-text-font-family)"/>
              </a:rPr>
              <a:t>, </a:t>
            </a:r>
          </a:p>
          <a:p>
            <a:pPr marL="285750" indent="-285750" eaLnBrk="0" fontAlgn="base" hangingPunct="0">
              <a:lnSpc>
                <a:spcPct val="100000"/>
              </a:lnSpc>
              <a:spcBef>
                <a:spcPct val="0"/>
              </a:spcBef>
              <a:spcAft>
                <a:spcPct val="0"/>
              </a:spcAft>
              <a:buFont typeface="Arial" panose="020B0604020202020204" pitchFamily="34" charset="0"/>
              <a:buChar char="•"/>
            </a:pPr>
            <a:r>
              <a:rPr kumimoji="0" lang="en-US" altLang="en-US" sz="1800" b="1" i="0" u="none" strike="noStrike" cap="none" normalizeH="0" baseline="0" dirty="0" err="1">
                <a:ln>
                  <a:noFill/>
                </a:ln>
                <a:solidFill>
                  <a:schemeClr val="tx1"/>
                </a:solidFill>
                <a:effectLst/>
                <a:latin typeface="var(--awb-text-font-family)"/>
              </a:rPr>
              <a:t>Muscaredda</a:t>
            </a:r>
            <a:r>
              <a:rPr kumimoji="0" lang="en-US" altLang="en-US" sz="1800" b="0" i="0" u="none" strike="noStrike" cap="none" normalizeH="0" baseline="0" dirty="0">
                <a:ln>
                  <a:noFill/>
                </a:ln>
                <a:solidFill>
                  <a:schemeClr val="tx1"/>
                </a:solidFill>
                <a:effectLst/>
                <a:latin typeface="var(--awb-text-font-family)"/>
              </a:rPr>
              <a:t> </a:t>
            </a:r>
          </a:p>
          <a:p>
            <a:pPr marL="285750" indent="-285750" eaLnBrk="0" fontAlgn="base" hangingPunct="0">
              <a:lnSpc>
                <a:spcPct val="100000"/>
              </a:lnSpc>
              <a:spcBef>
                <a:spcPct val="0"/>
              </a:spcBef>
              <a:spcAft>
                <a:spcPct val="0"/>
              </a:spcAft>
              <a:buFont typeface="Arial" panose="020B0604020202020204" pitchFamily="34" charset="0"/>
              <a:buChar char="•"/>
            </a:pPr>
            <a:r>
              <a:rPr kumimoji="0" lang="en-US" altLang="en-US" sz="1800" b="1" i="0" u="none" strike="noStrike" cap="none" normalizeH="0" baseline="0" dirty="0" err="1">
                <a:ln>
                  <a:noFill/>
                </a:ln>
                <a:solidFill>
                  <a:schemeClr val="tx1"/>
                </a:solidFill>
                <a:effectLst/>
                <a:latin typeface="var(--awb-text-font-family)"/>
              </a:rPr>
              <a:t>Sanguigna</a:t>
            </a:r>
            <a:r>
              <a:rPr kumimoji="0" lang="en-US" altLang="en-US" sz="1800" b="0" i="0" u="none" strike="noStrike" cap="none" normalizeH="0" baseline="0" dirty="0">
                <a:ln>
                  <a:noFill/>
                </a:ln>
                <a:solidFill>
                  <a:schemeClr val="tx1"/>
                </a:solidFill>
                <a:effectLst/>
                <a:latin typeface="var(--awb-text-font-family)"/>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latin typeface="var(--awb-text-font-family)"/>
              </a:rPr>
              <a:t>F</a:t>
            </a:r>
            <a:r>
              <a:rPr kumimoji="0" lang="en-US" altLang="en-US" sz="1800" b="0" i="1" u="none" strike="noStrike" cap="none" normalizeH="0" baseline="0" dirty="0">
                <a:ln>
                  <a:noFill/>
                </a:ln>
                <a:solidFill>
                  <a:schemeClr val="tx1"/>
                </a:solidFill>
                <a:effectLst/>
                <a:latin typeface="var(--awb-text-font-family)"/>
              </a:rPr>
              <a:t>irst bloom</a:t>
            </a:r>
            <a:r>
              <a:rPr kumimoji="0" lang="en-US" altLang="en-US" sz="1800" b="0" i="0" u="none" strike="noStrike" cap="none" normalizeH="0" baseline="0" dirty="0">
                <a:ln>
                  <a:noFill/>
                </a:ln>
                <a:solidFill>
                  <a:schemeClr val="tx1"/>
                </a:solidFill>
                <a:effectLst/>
                <a:latin typeface="var(--awb-text-font-family)"/>
              </a:rPr>
              <a:t>, May and June, and the </a:t>
            </a:r>
            <a:r>
              <a:rPr kumimoji="0" lang="en-US" altLang="en-US" sz="1800" b="1" i="1" u="none" strike="noStrike" cap="none" normalizeH="0" baseline="0" dirty="0" err="1">
                <a:ln>
                  <a:noFill/>
                </a:ln>
                <a:solidFill>
                  <a:srgbClr val="FF0000"/>
                </a:solidFill>
                <a:effectLst/>
                <a:latin typeface="var(--awb-text-font-family)"/>
              </a:rPr>
              <a:t>bastardoni</a:t>
            </a:r>
            <a:r>
              <a:rPr kumimoji="0" lang="en-US" altLang="en-US" sz="1800" b="1" i="0" u="none" strike="noStrike" cap="none" normalizeH="0" baseline="0" dirty="0">
                <a:ln>
                  <a:noFill/>
                </a:ln>
                <a:solidFill>
                  <a:srgbClr val="FF0000"/>
                </a:solidFill>
                <a:effectLst/>
                <a:latin typeface="var(--awb-text-font-family)"/>
              </a:rPr>
              <a:t>,</a:t>
            </a:r>
            <a:r>
              <a:rPr kumimoji="0" lang="en-US" altLang="en-US" sz="1800" b="0" i="0" u="none" strike="noStrike" cap="none" normalizeH="0" baseline="0" dirty="0">
                <a:ln>
                  <a:noFill/>
                </a:ln>
                <a:solidFill>
                  <a:schemeClr val="tx1"/>
                </a:solidFill>
                <a:effectLst/>
                <a:latin typeface="var(--awb-text-font-family)"/>
              </a:rPr>
              <a:t> that grow from the second bloom, from the end of September to November. </a:t>
            </a:r>
            <a:endParaRPr lang="en-ZA" dirty="0"/>
          </a:p>
        </p:txBody>
      </p:sp>
    </p:spTree>
    <p:extLst>
      <p:ext uri="{BB962C8B-B14F-4D97-AF65-F5344CB8AC3E}">
        <p14:creationId xmlns:p14="http://schemas.microsoft.com/office/powerpoint/2010/main" val="156848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9CAC-1474-94DC-EF3E-306F440206F8}"/>
              </a:ext>
            </a:extLst>
          </p:cNvPr>
          <p:cNvSpPr>
            <a:spLocks noGrp="1"/>
          </p:cNvSpPr>
          <p:nvPr>
            <p:ph type="title"/>
          </p:nvPr>
        </p:nvSpPr>
        <p:spPr>
          <a:xfrm>
            <a:off x="838200" y="365126"/>
            <a:ext cx="10515600" cy="882836"/>
          </a:xfrm>
        </p:spPr>
        <p:txBody>
          <a:bodyPr/>
          <a:lstStyle/>
          <a:p>
            <a:r>
              <a:rPr lang="en-US" dirty="0"/>
              <a:t>Rational emotive therapy (RET) – Albert Ellis</a:t>
            </a:r>
            <a:endParaRPr lang="en-ZA" dirty="0"/>
          </a:p>
        </p:txBody>
      </p:sp>
      <p:pic>
        <p:nvPicPr>
          <p:cNvPr id="18" name="Content Placeholder 17">
            <a:extLst>
              <a:ext uri="{FF2B5EF4-FFF2-40B4-BE49-F238E27FC236}">
                <a16:creationId xmlns:a16="http://schemas.microsoft.com/office/drawing/2014/main" id="{9F32D6B4-44D0-F1EC-C4CB-928B2081AF03}"/>
              </a:ext>
            </a:extLst>
          </p:cNvPr>
          <p:cNvPicPr>
            <a:picLocks noGrp="1" noChangeAspect="1"/>
          </p:cNvPicPr>
          <p:nvPr>
            <p:ph idx="1"/>
          </p:nvPr>
        </p:nvPicPr>
        <p:blipFill>
          <a:blip r:embed="rId2"/>
          <a:stretch>
            <a:fillRect/>
          </a:stretch>
        </p:blipFill>
        <p:spPr>
          <a:xfrm>
            <a:off x="9357024" y="5789746"/>
            <a:ext cx="2406868" cy="595969"/>
          </a:xfrm>
          <a:prstGeom prst="rect">
            <a:avLst/>
          </a:prstGeom>
        </p:spPr>
      </p:pic>
      <p:sp>
        <p:nvSpPr>
          <p:cNvPr id="4" name="Rectangle 3">
            <a:extLst>
              <a:ext uri="{FF2B5EF4-FFF2-40B4-BE49-F238E27FC236}">
                <a16:creationId xmlns:a16="http://schemas.microsoft.com/office/drawing/2014/main" id="{EDC5EF5E-BB64-86D1-4A05-8A2A0FB18D5F}"/>
              </a:ext>
            </a:extLst>
          </p:cNvPr>
          <p:cNvSpPr/>
          <p:nvPr/>
        </p:nvSpPr>
        <p:spPr>
          <a:xfrm>
            <a:off x="5464631" y="3306639"/>
            <a:ext cx="2773978" cy="584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Belief</a:t>
            </a:r>
            <a:endParaRPr kumimoji="0" lang="en-Z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8DB81495-FB46-3CF2-18A4-B832F35E1D2E}"/>
              </a:ext>
            </a:extLst>
          </p:cNvPr>
          <p:cNvSpPr/>
          <p:nvPr/>
        </p:nvSpPr>
        <p:spPr>
          <a:xfrm>
            <a:off x="5682343" y="1690688"/>
            <a:ext cx="1933903" cy="6936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Activating event</a:t>
            </a:r>
            <a:endParaRPr kumimoji="0" lang="en-Z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5BC19EDB-E154-DE1C-E15A-F40D58988450}"/>
              </a:ext>
            </a:extLst>
          </p:cNvPr>
          <p:cNvSpPr/>
          <p:nvPr/>
        </p:nvSpPr>
        <p:spPr>
          <a:xfrm>
            <a:off x="2241614" y="5789746"/>
            <a:ext cx="2060029" cy="5959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Consequences</a:t>
            </a:r>
            <a:endParaRPr kumimoji="0" lang="en-Z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Top Corners Snipped 6">
            <a:extLst>
              <a:ext uri="{FF2B5EF4-FFF2-40B4-BE49-F238E27FC236}">
                <a16:creationId xmlns:a16="http://schemas.microsoft.com/office/drawing/2014/main" id="{2BA23813-75D1-2F4B-AC37-F404211C9D09}"/>
              </a:ext>
            </a:extLst>
          </p:cNvPr>
          <p:cNvSpPr/>
          <p:nvPr/>
        </p:nvSpPr>
        <p:spPr>
          <a:xfrm>
            <a:off x="2241613" y="4430105"/>
            <a:ext cx="1888301" cy="653781"/>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Consequences - Rational</a:t>
            </a:r>
            <a:endParaRPr kumimoji="0" lang="en-Z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Top Corners Snipped 9">
            <a:extLst>
              <a:ext uri="{FF2B5EF4-FFF2-40B4-BE49-F238E27FC236}">
                <a16:creationId xmlns:a16="http://schemas.microsoft.com/office/drawing/2014/main" id="{A0B49521-0E15-255E-18EF-C89E742DC70E}"/>
              </a:ext>
            </a:extLst>
          </p:cNvPr>
          <p:cNvSpPr/>
          <p:nvPr/>
        </p:nvSpPr>
        <p:spPr>
          <a:xfrm>
            <a:off x="9639114" y="4322715"/>
            <a:ext cx="1842688" cy="761171"/>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Consequences- Irrational </a:t>
            </a:r>
            <a:endParaRPr kumimoji="0" lang="en-ZA"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4" name="Straight Arrow Connector 13">
            <a:extLst>
              <a:ext uri="{FF2B5EF4-FFF2-40B4-BE49-F238E27FC236}">
                <a16:creationId xmlns:a16="http://schemas.microsoft.com/office/drawing/2014/main" id="{82E3D3CB-67CB-AF0E-D845-38E6DCE69AC8}"/>
              </a:ext>
            </a:extLst>
          </p:cNvPr>
          <p:cNvCxnSpPr>
            <a:cxnSpLocks/>
          </p:cNvCxnSpPr>
          <p:nvPr/>
        </p:nvCxnSpPr>
        <p:spPr>
          <a:xfrm>
            <a:off x="6660180" y="2542475"/>
            <a:ext cx="0" cy="451945"/>
          </a:xfrm>
          <a:prstGeom prst="straightConnector1">
            <a:avLst/>
          </a:prstGeom>
          <a:ln w="698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2752FE8-72A4-BF1A-0176-148EB6E88610}"/>
              </a:ext>
            </a:extLst>
          </p:cNvPr>
          <p:cNvCxnSpPr>
            <a:cxnSpLocks/>
          </p:cNvCxnSpPr>
          <p:nvPr/>
        </p:nvCxnSpPr>
        <p:spPr>
          <a:xfrm flipH="1">
            <a:off x="4328295" y="3827253"/>
            <a:ext cx="918619" cy="495462"/>
          </a:xfrm>
          <a:prstGeom prst="straightConnector1">
            <a:avLst/>
          </a:prstGeom>
          <a:ln w="698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75C3421-7BD7-7FC0-6B24-03B86D3822FF}"/>
              </a:ext>
            </a:extLst>
          </p:cNvPr>
          <p:cNvCxnSpPr>
            <a:cxnSpLocks/>
          </p:cNvCxnSpPr>
          <p:nvPr/>
        </p:nvCxnSpPr>
        <p:spPr>
          <a:xfrm>
            <a:off x="8544723" y="3903033"/>
            <a:ext cx="904077" cy="527072"/>
          </a:xfrm>
          <a:prstGeom prst="straightConnector1">
            <a:avLst/>
          </a:prstGeom>
          <a:ln w="698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3B03C3C-BC54-C451-FC56-BF5A70EE6E81}"/>
              </a:ext>
            </a:extLst>
          </p:cNvPr>
          <p:cNvSpPr txBox="1"/>
          <p:nvPr/>
        </p:nvSpPr>
        <p:spPr>
          <a:xfrm>
            <a:off x="464708" y="149724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9.46 trillion km  equation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100 billion X mass of our 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5" name="Star: 6 Points 24">
            <a:extLst>
              <a:ext uri="{FF2B5EF4-FFF2-40B4-BE49-F238E27FC236}">
                <a16:creationId xmlns:a16="http://schemas.microsoft.com/office/drawing/2014/main" id="{8C997371-8304-A2CF-4BD0-D5523C820F9C}"/>
              </a:ext>
            </a:extLst>
          </p:cNvPr>
          <p:cNvSpPr/>
          <p:nvPr/>
        </p:nvSpPr>
        <p:spPr>
          <a:xfrm>
            <a:off x="3311793" y="2413314"/>
            <a:ext cx="1597570" cy="1501910"/>
          </a:xfrm>
          <a:prstGeom prst="star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7030A0"/>
                </a:solidFill>
                <a:effectLst/>
                <a:uLnTx/>
                <a:uFillTx/>
                <a:latin typeface="Aptos" panose="02110004020202020204"/>
                <a:ea typeface="+mn-ea"/>
                <a:cs typeface="+mn-cs"/>
              </a:rPr>
              <a:t>Phoenix</a:t>
            </a:r>
          </a:p>
        </p:txBody>
      </p:sp>
      <p:sp>
        <p:nvSpPr>
          <p:cNvPr id="11" name="TextBox 10">
            <a:extLst>
              <a:ext uri="{FF2B5EF4-FFF2-40B4-BE49-F238E27FC236}">
                <a16:creationId xmlns:a16="http://schemas.microsoft.com/office/drawing/2014/main" id="{DA2B33D4-8E37-605D-D4C1-3439763C8DA8}"/>
              </a:ext>
            </a:extLst>
          </p:cNvPr>
          <p:cNvSpPr txBox="1"/>
          <p:nvPr/>
        </p:nvSpPr>
        <p:spPr>
          <a:xfrm>
            <a:off x="4863667" y="4572000"/>
            <a:ext cx="418236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It all starts with thoughts which becomes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Words are seeds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What you prophesize defines you</a:t>
            </a:r>
          </a:p>
        </p:txBody>
      </p:sp>
      <p:sp>
        <p:nvSpPr>
          <p:cNvPr id="13" name="Left Brace 12">
            <a:extLst>
              <a:ext uri="{FF2B5EF4-FFF2-40B4-BE49-F238E27FC236}">
                <a16:creationId xmlns:a16="http://schemas.microsoft.com/office/drawing/2014/main" id="{08DB15D0-D138-CB1D-4DA1-5F9CE49E49E8}"/>
              </a:ext>
            </a:extLst>
          </p:cNvPr>
          <p:cNvSpPr/>
          <p:nvPr/>
        </p:nvSpPr>
        <p:spPr>
          <a:xfrm>
            <a:off x="4440911" y="4648200"/>
            <a:ext cx="283490" cy="17375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461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95D6-6FCF-9958-9F75-5BC40091FF56}"/>
              </a:ext>
            </a:extLst>
          </p:cNvPr>
          <p:cNvSpPr>
            <a:spLocks noGrp="1"/>
          </p:cNvSpPr>
          <p:nvPr>
            <p:ph type="title"/>
          </p:nvPr>
        </p:nvSpPr>
        <p:spPr>
          <a:xfrm>
            <a:off x="16328" y="314938"/>
            <a:ext cx="12491358" cy="711162"/>
          </a:xfrm>
        </p:spPr>
        <p:txBody>
          <a:bodyPr>
            <a:normAutofit fontScale="90000"/>
          </a:bodyPr>
          <a:lstStyle/>
          <a:p>
            <a:r>
              <a:rPr lang="nl-NL" b="1" dirty="0"/>
              <a:t>Back to reality : 2024? </a:t>
            </a:r>
            <a:br>
              <a:rPr lang="en-US" altLang="en-US" b="1" dirty="0"/>
            </a:br>
            <a:endParaRPr lang="en-ZA" b="1" dirty="0"/>
          </a:p>
        </p:txBody>
      </p:sp>
      <p:sp>
        <p:nvSpPr>
          <p:cNvPr id="4" name="Rectangle 1">
            <a:extLst>
              <a:ext uri="{FF2B5EF4-FFF2-40B4-BE49-F238E27FC236}">
                <a16:creationId xmlns:a16="http://schemas.microsoft.com/office/drawing/2014/main" id="{6C5E6EBB-B259-46DB-A122-C0D7EF42E9CF}"/>
              </a:ext>
            </a:extLst>
          </p:cNvPr>
          <p:cNvSpPr>
            <a:spLocks noChangeArrowheads="1"/>
          </p:cNvSpPr>
          <p:nvPr/>
        </p:nvSpPr>
        <p:spPr bwMode="auto">
          <a:xfrm>
            <a:off x="195943" y="1640235"/>
            <a:ext cx="11800113"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Increase in reported environmental and human disasters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Extreme weather events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Civil disruption and war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Global and local economic crisis</a:t>
            </a:r>
            <a:endPar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High crime rate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High unemployment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Brand new government of national unity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Single parents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Pressure on our children </a:t>
            </a:r>
            <a:r>
              <a:rPr kumimoji="0" 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(individual and social suffering). </a:t>
            </a:r>
            <a:endParaRPr kumimoji="0" lang="en-ZA"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People are emotionally, physically, spiritually  and mentally drained   (</a:t>
            </a:r>
            <a:r>
              <a:rPr kumimoji="0" lang="en-US" altLang="en-US" sz="2400" b="0" i="0" u="none" strike="noStrike" kern="1200" cap="none" spc="0" normalizeH="0" baseline="0" noProof="0" dirty="0" err="1">
                <a:ln>
                  <a:noFill/>
                </a:ln>
                <a:solidFill>
                  <a:prstClr val="black"/>
                </a:solidFill>
                <a:effectLst/>
                <a:uLnTx/>
                <a:uFillTx/>
                <a:latin typeface="Aptos SemiBold" panose="020F0502020204030204" pitchFamily="34" charset="0"/>
                <a:ea typeface="+mn-ea"/>
                <a:cs typeface="+mn-cs"/>
              </a:rPr>
              <a:t>Tyres</a:t>
            </a:r>
            <a:r>
              <a:rPr kumimoji="0" lang="en-US" altLang="en-US" sz="2400" b="0" i="0" u="none" strike="noStrike" kern="1200" cap="none" spc="0" normalizeH="0" baseline="0" noProof="0" dirty="0">
                <a:ln>
                  <a:noFill/>
                </a:ln>
                <a:solidFill>
                  <a:prstClr val="black"/>
                </a:solidFill>
                <a:effectLst/>
                <a:uLnTx/>
                <a:uFillTx/>
                <a:latin typeface="Aptos SemiBold" panose="020F0502020204030204" pitchFamily="34" charset="0"/>
                <a:ea typeface="+mn-ea"/>
                <a:cs typeface="+mn-cs"/>
              </a:rPr>
              <a:t>, springs or shocks are flat)</a:t>
            </a:r>
            <a:endParaRPr kumimoji="0" lang="en-US" altLang="en-US" sz="2400" b="1" i="0" u="none" strike="noStrike" kern="1200" cap="none" spc="0" normalizeH="0" baseline="0" noProof="0" dirty="0">
              <a:ln>
                <a:noFill/>
              </a:ln>
              <a:solidFill>
                <a:srgbClr val="FF0000"/>
              </a:solidFill>
              <a:effectLst/>
              <a:uLnTx/>
              <a:uFillTx/>
              <a:latin typeface="Aptos SemiBold"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76ED45FC-0718-0CE7-F311-8B5AA073564E}"/>
              </a:ext>
            </a:extLst>
          </p:cNvPr>
          <p:cNvSpPr>
            <a:spLocks noChangeArrowheads="1"/>
          </p:cNvSpPr>
          <p:nvPr/>
        </p:nvSpPr>
        <p:spPr bwMode="auto">
          <a:xfrm>
            <a:off x="4070196" y="8594204"/>
            <a:ext cx="9378175" cy="55220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boonop</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tyd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jouself</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wil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afstaan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mag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dalk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laat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skuldig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voel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Maar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besef</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van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selfversorging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Laasgenoemde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sluit in: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rus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ontspanning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beoefening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van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stokperdjie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aktiwiteit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geniet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lewe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verryk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Voeg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daarby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vermoë</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duidelike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grense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én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soms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“nee”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sê</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sodat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emosionele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energie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onnodig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uitgeput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word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Fokus</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op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sterkpunte</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Om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sterkpunte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fokus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trouens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nog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sterker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maak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sal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help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buffer.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oogmerk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hier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plekke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nog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groei</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verdoesel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eerder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bewustelik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fokus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waarvoor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aangelê</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vanuit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sterkpunte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leef</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werk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ondersteun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Die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waarde</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van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spanwerk</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by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werk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in ’n span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funksio­neer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gesin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“span” by die huis is –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lê</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baie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daarin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spanwerk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steun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beskerm</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geheel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tog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méér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as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afsonderlike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dele …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spanmaats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steun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verpligtinge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verantwoordelikhede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roteer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met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mekaar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deel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slaag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beter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daarin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uitdagende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tye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buffer.</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Kommunikasievaardighede</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sosiale</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intelligensie</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Ons is as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sosiale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wesens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geskape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Ons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vermoë</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kwaliteitverhoudings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knoop</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versorgende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strategie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ondersteun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beteken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goeie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mensvaardighede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nodig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“lees”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verstaan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En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daarvoor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moet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soms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intuïsie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vertrou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Doeltreffende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kommunikasie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help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konflik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vermy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minstens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na</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wense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los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sodat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verhouding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gesond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bly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aanhou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groei</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verhoudings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bly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én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sorg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kommunikasie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met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duidelik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opbouend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doeltreffend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sal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lewe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bevorder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Leer sonder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ophou</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spreekwoord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lui</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nooit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oud is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leer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individue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bly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voortdurend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’t leer.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Hulle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werk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doelgerig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daaraan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iets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nuuts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leer,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hulle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probeer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bestaande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vaardigheid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verder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uit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waarheid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aanleer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van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nuwe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handvaardigheid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bemeestering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van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nuwe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studieveld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nuwe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taal is –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uit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moet</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aanhou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leer.</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Belê</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in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1"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1"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mense</a:t>
            </a:r>
            <a:b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b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nalatenskap</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word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grotendeels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bepaal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deur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die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impak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invloed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wat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jy</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op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gehad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het.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Doeltreffende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manier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blywende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impak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maak</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is om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met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kennis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bemagtig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met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voorbeeld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inspireer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mense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deel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graag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hul</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kennis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ervaring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met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en</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tree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dikwels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as mentors op. Dis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dus</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voordelig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vir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jou</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eie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veerkragtigheid</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om in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ander</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se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professionele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of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persoonlike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ontwikkeling</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te</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 </a:t>
            </a:r>
            <a:r>
              <a:rPr kumimoji="0" lang="en-US" altLang="en-US" sz="1200" b="0" i="0" u="none" strike="noStrike" kern="1200" cap="none" spc="0" normalizeH="0" baseline="0" noProof="0" dirty="0" err="1">
                <a:ln>
                  <a:noFill/>
                </a:ln>
                <a:solidFill>
                  <a:srgbClr val="7A7A7A"/>
                </a:solidFill>
                <a:effectLst/>
                <a:uLnTx/>
                <a:uFillTx/>
                <a:latin typeface="Montserrat" panose="00000500000000000000" pitchFamily="2" charset="0"/>
                <a:ea typeface="+mn-ea"/>
                <a:cs typeface="+mn-cs"/>
              </a:rPr>
              <a:t>belê</a:t>
            </a:r>
            <a:r>
              <a:rPr kumimoji="0" lang="en-US" altLang="en-US" sz="1200" b="0" i="0" u="none" strike="noStrike" kern="1200" cap="none" spc="0" normalizeH="0" baseline="0" noProof="0" dirty="0">
                <a:ln>
                  <a:noFill/>
                </a:ln>
                <a:solidFill>
                  <a:srgbClr val="7A7A7A"/>
                </a:solidFill>
                <a:effectLst/>
                <a:uLnTx/>
                <a:uFillTx/>
                <a:latin typeface="Montserrat" panose="00000500000000000000" pitchFamily="2" charset="0"/>
                <a:ea typeface="+mn-ea"/>
                <a:cs typeface="+mn-cs"/>
              </a:rPr>
              <a: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D2EC79D4-5FF6-CEA0-FCA7-FD7227BA907A}"/>
              </a:ext>
            </a:extLst>
          </p:cNvPr>
          <p:cNvPicPr>
            <a:picLocks noChangeAspect="1"/>
          </p:cNvPicPr>
          <p:nvPr/>
        </p:nvPicPr>
        <p:blipFill>
          <a:blip r:embed="rId2"/>
          <a:stretch>
            <a:fillRect/>
          </a:stretch>
        </p:blipFill>
        <p:spPr>
          <a:xfrm>
            <a:off x="8436076" y="1308381"/>
            <a:ext cx="3559979" cy="2467634"/>
          </a:xfrm>
          <a:prstGeom prst="rect">
            <a:avLst/>
          </a:prstGeom>
        </p:spPr>
      </p:pic>
      <p:pic>
        <p:nvPicPr>
          <p:cNvPr id="5" name="Picture 4">
            <a:extLst>
              <a:ext uri="{FF2B5EF4-FFF2-40B4-BE49-F238E27FC236}">
                <a16:creationId xmlns:a16="http://schemas.microsoft.com/office/drawing/2014/main" id="{8E612E27-C96B-7EA6-F27A-ABB027E906A4}"/>
              </a:ext>
            </a:extLst>
          </p:cNvPr>
          <p:cNvPicPr>
            <a:picLocks noChangeAspect="1"/>
          </p:cNvPicPr>
          <p:nvPr/>
        </p:nvPicPr>
        <p:blipFill>
          <a:blip r:embed="rId3"/>
          <a:stretch>
            <a:fillRect/>
          </a:stretch>
        </p:blipFill>
        <p:spPr>
          <a:xfrm>
            <a:off x="10216065" y="3904399"/>
            <a:ext cx="1408298" cy="1171775"/>
          </a:xfrm>
          <a:prstGeom prst="rect">
            <a:avLst/>
          </a:prstGeom>
        </p:spPr>
      </p:pic>
    </p:spTree>
    <p:extLst>
      <p:ext uri="{BB962C8B-B14F-4D97-AF65-F5344CB8AC3E}">
        <p14:creationId xmlns:p14="http://schemas.microsoft.com/office/powerpoint/2010/main" val="40133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81CF-3648-5EA7-8B45-CAB619556E04}"/>
              </a:ext>
            </a:extLst>
          </p:cNvPr>
          <p:cNvSpPr>
            <a:spLocks noGrp="1"/>
          </p:cNvSpPr>
          <p:nvPr>
            <p:ph type="title"/>
          </p:nvPr>
        </p:nvSpPr>
        <p:spPr>
          <a:xfrm>
            <a:off x="448187" y="83573"/>
            <a:ext cx="9961711" cy="715297"/>
          </a:xfrm>
        </p:spPr>
        <p:txBody>
          <a:bodyPr/>
          <a:lstStyle/>
          <a:p>
            <a:r>
              <a:rPr lang="en-US" b="1" dirty="0"/>
              <a:t>What everybody goes through!</a:t>
            </a:r>
          </a:p>
        </p:txBody>
      </p:sp>
      <p:sp>
        <p:nvSpPr>
          <p:cNvPr id="3" name="Content Placeholder 2">
            <a:extLst>
              <a:ext uri="{FF2B5EF4-FFF2-40B4-BE49-F238E27FC236}">
                <a16:creationId xmlns:a16="http://schemas.microsoft.com/office/drawing/2014/main" id="{AAC32DC0-AB7E-B40E-C523-64B773C5EE2D}"/>
              </a:ext>
            </a:extLst>
          </p:cNvPr>
          <p:cNvSpPr>
            <a:spLocks noGrp="1"/>
          </p:cNvSpPr>
          <p:nvPr>
            <p:ph idx="1"/>
          </p:nvPr>
        </p:nvSpPr>
        <p:spPr>
          <a:xfrm>
            <a:off x="265471" y="943897"/>
            <a:ext cx="6766700" cy="1418303"/>
          </a:xfrm>
        </p:spPr>
        <p:txBody>
          <a:bodyPr>
            <a:normAutofit fontScale="25000" lnSpcReduction="20000"/>
          </a:bodyPr>
          <a:lstStyle/>
          <a:p>
            <a:pPr marL="0" indent="0">
              <a:buNone/>
            </a:pPr>
            <a:endParaRPr lang="en-US" sz="8000" dirty="0"/>
          </a:p>
          <a:p>
            <a:pPr marL="0" indent="0">
              <a:buNone/>
            </a:pPr>
            <a:endParaRPr lang="en-US" sz="8000" dirty="0"/>
          </a:p>
          <a:p>
            <a:pPr marL="0" indent="0">
              <a:buNone/>
            </a:pPr>
            <a:endParaRPr lang="en-US" sz="8000" dirty="0"/>
          </a:p>
          <a:p>
            <a:r>
              <a:rPr lang="en-US" sz="9600" dirty="0"/>
              <a:t>Events – Traumatic experiences</a:t>
            </a:r>
          </a:p>
          <a:p>
            <a:r>
              <a:rPr lang="en-US" sz="9600" dirty="0"/>
              <a:t>Circumstances</a:t>
            </a:r>
          </a:p>
          <a:p>
            <a:r>
              <a:rPr lang="en-US" sz="9600" dirty="0"/>
              <a:t>Mistakes</a:t>
            </a:r>
          </a:p>
          <a:p>
            <a:pPr marL="0" indent="0">
              <a:buNone/>
            </a:pPr>
            <a:endParaRPr lang="en-US" sz="8000" dirty="0"/>
          </a:p>
          <a:p>
            <a:endParaRPr lang="en-US" dirty="0"/>
          </a:p>
        </p:txBody>
      </p:sp>
      <p:pic>
        <p:nvPicPr>
          <p:cNvPr id="4" name="Picture 3">
            <a:extLst>
              <a:ext uri="{FF2B5EF4-FFF2-40B4-BE49-F238E27FC236}">
                <a16:creationId xmlns:a16="http://schemas.microsoft.com/office/drawing/2014/main" id="{70D1A84D-1E27-5A2E-3E99-763C5228EE90}"/>
              </a:ext>
            </a:extLst>
          </p:cNvPr>
          <p:cNvPicPr>
            <a:picLocks noChangeAspect="1"/>
          </p:cNvPicPr>
          <p:nvPr/>
        </p:nvPicPr>
        <p:blipFill>
          <a:blip r:embed="rId2"/>
          <a:stretch>
            <a:fillRect/>
          </a:stretch>
        </p:blipFill>
        <p:spPr>
          <a:xfrm>
            <a:off x="7140562" y="632369"/>
            <a:ext cx="4365637" cy="5997031"/>
          </a:xfrm>
          <a:prstGeom prst="rect">
            <a:avLst/>
          </a:prstGeom>
        </p:spPr>
      </p:pic>
      <p:pic>
        <p:nvPicPr>
          <p:cNvPr id="5" name="Picture 4">
            <a:extLst>
              <a:ext uri="{FF2B5EF4-FFF2-40B4-BE49-F238E27FC236}">
                <a16:creationId xmlns:a16="http://schemas.microsoft.com/office/drawing/2014/main" id="{AF2BDF48-A437-3E54-59C2-B2B217D8D551}"/>
              </a:ext>
            </a:extLst>
          </p:cNvPr>
          <p:cNvPicPr>
            <a:picLocks noChangeAspect="1"/>
          </p:cNvPicPr>
          <p:nvPr/>
        </p:nvPicPr>
        <p:blipFill>
          <a:blip r:embed="rId3"/>
          <a:stretch>
            <a:fillRect/>
          </a:stretch>
        </p:blipFill>
        <p:spPr>
          <a:xfrm>
            <a:off x="10559142" y="5123659"/>
            <a:ext cx="1513485" cy="1650768"/>
          </a:xfrm>
          <a:prstGeom prst="rect">
            <a:avLst/>
          </a:prstGeom>
        </p:spPr>
      </p:pic>
      <p:pic>
        <p:nvPicPr>
          <p:cNvPr id="6" name="Picture 5">
            <a:extLst>
              <a:ext uri="{FF2B5EF4-FFF2-40B4-BE49-F238E27FC236}">
                <a16:creationId xmlns:a16="http://schemas.microsoft.com/office/drawing/2014/main" id="{D98E6B70-ABEF-B6E8-FDEB-82D2EB74471B}"/>
              </a:ext>
            </a:extLst>
          </p:cNvPr>
          <p:cNvPicPr>
            <a:picLocks noChangeAspect="1"/>
          </p:cNvPicPr>
          <p:nvPr/>
        </p:nvPicPr>
        <p:blipFill>
          <a:blip r:embed="rId4"/>
          <a:stretch>
            <a:fillRect/>
          </a:stretch>
        </p:blipFill>
        <p:spPr>
          <a:xfrm>
            <a:off x="4847103" y="943897"/>
            <a:ext cx="2832349" cy="4324789"/>
          </a:xfrm>
          <a:prstGeom prst="rect">
            <a:avLst/>
          </a:prstGeom>
        </p:spPr>
      </p:pic>
      <p:pic>
        <p:nvPicPr>
          <p:cNvPr id="11" name="Picture 10">
            <a:extLst>
              <a:ext uri="{FF2B5EF4-FFF2-40B4-BE49-F238E27FC236}">
                <a16:creationId xmlns:a16="http://schemas.microsoft.com/office/drawing/2014/main" id="{C53260B7-ABAD-93CE-DA63-84F511B61769}"/>
              </a:ext>
            </a:extLst>
          </p:cNvPr>
          <p:cNvPicPr>
            <a:picLocks noChangeAspect="1"/>
          </p:cNvPicPr>
          <p:nvPr/>
        </p:nvPicPr>
        <p:blipFill>
          <a:blip r:embed="rId5"/>
          <a:stretch>
            <a:fillRect/>
          </a:stretch>
        </p:blipFill>
        <p:spPr>
          <a:xfrm rot="2238733">
            <a:off x="5681238" y="4731021"/>
            <a:ext cx="3063431" cy="2436041"/>
          </a:xfrm>
          <a:prstGeom prst="rect">
            <a:avLst/>
          </a:prstGeom>
        </p:spPr>
      </p:pic>
    </p:spTree>
    <p:extLst>
      <p:ext uri="{BB962C8B-B14F-4D97-AF65-F5344CB8AC3E}">
        <p14:creationId xmlns:p14="http://schemas.microsoft.com/office/powerpoint/2010/main" val="42259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77DE-B27A-0C5E-9361-5443A2E7B411}"/>
              </a:ext>
            </a:extLst>
          </p:cNvPr>
          <p:cNvSpPr>
            <a:spLocks noGrp="1"/>
          </p:cNvSpPr>
          <p:nvPr>
            <p:ph type="title"/>
          </p:nvPr>
        </p:nvSpPr>
        <p:spPr/>
        <p:txBody>
          <a:bodyPr/>
          <a:lstStyle/>
          <a:p>
            <a:r>
              <a:rPr lang="en-ZA" b="1" dirty="0"/>
              <a:t>Resilience / </a:t>
            </a:r>
            <a:r>
              <a:rPr lang="en-ZA" b="1" dirty="0" err="1"/>
              <a:t>Veerkragtigheid</a:t>
            </a:r>
            <a:endParaRPr lang="en-ZA" b="1" dirty="0"/>
          </a:p>
        </p:txBody>
      </p:sp>
      <p:pic>
        <p:nvPicPr>
          <p:cNvPr id="4" name="Content Placeholder 3">
            <a:extLst>
              <a:ext uri="{FF2B5EF4-FFF2-40B4-BE49-F238E27FC236}">
                <a16:creationId xmlns:a16="http://schemas.microsoft.com/office/drawing/2014/main" id="{1DBE05E2-C50E-84C2-7C58-0638D25D0AF3}"/>
              </a:ext>
            </a:extLst>
          </p:cNvPr>
          <p:cNvPicPr>
            <a:picLocks noGrp="1" noChangeAspect="1"/>
          </p:cNvPicPr>
          <p:nvPr>
            <p:ph idx="1"/>
          </p:nvPr>
        </p:nvPicPr>
        <p:blipFill>
          <a:blip r:embed="rId2"/>
          <a:stretch>
            <a:fillRect/>
          </a:stretch>
        </p:blipFill>
        <p:spPr>
          <a:xfrm>
            <a:off x="2886270" y="1927205"/>
            <a:ext cx="2228850" cy="2203469"/>
          </a:xfrm>
          <a:prstGeom prst="rect">
            <a:avLst/>
          </a:prstGeom>
        </p:spPr>
      </p:pic>
      <p:pic>
        <p:nvPicPr>
          <p:cNvPr id="5" name="Picture 4">
            <a:extLst>
              <a:ext uri="{FF2B5EF4-FFF2-40B4-BE49-F238E27FC236}">
                <a16:creationId xmlns:a16="http://schemas.microsoft.com/office/drawing/2014/main" id="{61A4E784-F4F5-1BC5-A987-3ADECD570C05}"/>
              </a:ext>
            </a:extLst>
          </p:cNvPr>
          <p:cNvPicPr>
            <a:picLocks noChangeAspect="1"/>
          </p:cNvPicPr>
          <p:nvPr/>
        </p:nvPicPr>
        <p:blipFill>
          <a:blip r:embed="rId3"/>
          <a:stretch>
            <a:fillRect/>
          </a:stretch>
        </p:blipFill>
        <p:spPr>
          <a:xfrm>
            <a:off x="181262" y="1946497"/>
            <a:ext cx="2590800" cy="1654629"/>
          </a:xfrm>
          <a:prstGeom prst="rect">
            <a:avLst/>
          </a:prstGeom>
        </p:spPr>
      </p:pic>
      <p:pic>
        <p:nvPicPr>
          <p:cNvPr id="6" name="Picture 5">
            <a:extLst>
              <a:ext uri="{FF2B5EF4-FFF2-40B4-BE49-F238E27FC236}">
                <a16:creationId xmlns:a16="http://schemas.microsoft.com/office/drawing/2014/main" id="{64591A02-2D23-8B07-C1B7-107B9E85691E}"/>
              </a:ext>
            </a:extLst>
          </p:cNvPr>
          <p:cNvPicPr>
            <a:picLocks noChangeAspect="1"/>
          </p:cNvPicPr>
          <p:nvPr/>
        </p:nvPicPr>
        <p:blipFill>
          <a:blip r:embed="rId4"/>
          <a:stretch>
            <a:fillRect/>
          </a:stretch>
        </p:blipFill>
        <p:spPr>
          <a:xfrm>
            <a:off x="6062760" y="1822040"/>
            <a:ext cx="2228850" cy="1409700"/>
          </a:xfrm>
          <a:prstGeom prst="rect">
            <a:avLst/>
          </a:prstGeom>
        </p:spPr>
      </p:pic>
      <p:pic>
        <p:nvPicPr>
          <p:cNvPr id="7" name="Picture 6">
            <a:extLst>
              <a:ext uri="{FF2B5EF4-FFF2-40B4-BE49-F238E27FC236}">
                <a16:creationId xmlns:a16="http://schemas.microsoft.com/office/drawing/2014/main" id="{FCB90669-676A-B882-DC6A-D74E23241BB5}"/>
              </a:ext>
            </a:extLst>
          </p:cNvPr>
          <p:cNvPicPr>
            <a:picLocks noChangeAspect="1"/>
          </p:cNvPicPr>
          <p:nvPr/>
        </p:nvPicPr>
        <p:blipFill>
          <a:blip r:embed="rId5"/>
          <a:stretch>
            <a:fillRect/>
          </a:stretch>
        </p:blipFill>
        <p:spPr>
          <a:xfrm>
            <a:off x="9239250" y="128608"/>
            <a:ext cx="2114550" cy="1963391"/>
          </a:xfrm>
          <a:prstGeom prst="rect">
            <a:avLst/>
          </a:prstGeom>
        </p:spPr>
      </p:pic>
      <p:pic>
        <p:nvPicPr>
          <p:cNvPr id="8" name="Picture 7">
            <a:extLst>
              <a:ext uri="{FF2B5EF4-FFF2-40B4-BE49-F238E27FC236}">
                <a16:creationId xmlns:a16="http://schemas.microsoft.com/office/drawing/2014/main" id="{51042BB6-4F7E-B676-A6BF-21D416F6D562}"/>
              </a:ext>
            </a:extLst>
          </p:cNvPr>
          <p:cNvPicPr>
            <a:picLocks noChangeAspect="1"/>
          </p:cNvPicPr>
          <p:nvPr/>
        </p:nvPicPr>
        <p:blipFill>
          <a:blip r:embed="rId6"/>
          <a:stretch>
            <a:fillRect/>
          </a:stretch>
        </p:blipFill>
        <p:spPr>
          <a:xfrm>
            <a:off x="5600259" y="3429000"/>
            <a:ext cx="3153851" cy="2403756"/>
          </a:xfrm>
          <a:prstGeom prst="rect">
            <a:avLst/>
          </a:prstGeom>
        </p:spPr>
      </p:pic>
      <p:pic>
        <p:nvPicPr>
          <p:cNvPr id="9" name="Picture 8">
            <a:extLst>
              <a:ext uri="{FF2B5EF4-FFF2-40B4-BE49-F238E27FC236}">
                <a16:creationId xmlns:a16="http://schemas.microsoft.com/office/drawing/2014/main" id="{DDD8CB01-3D49-2713-6B88-465532C6AB60}"/>
              </a:ext>
            </a:extLst>
          </p:cNvPr>
          <p:cNvPicPr>
            <a:picLocks noChangeAspect="1"/>
          </p:cNvPicPr>
          <p:nvPr/>
        </p:nvPicPr>
        <p:blipFill>
          <a:blip r:embed="rId7"/>
          <a:stretch>
            <a:fillRect/>
          </a:stretch>
        </p:blipFill>
        <p:spPr>
          <a:xfrm>
            <a:off x="8996516" y="2091999"/>
            <a:ext cx="2872094" cy="3740757"/>
          </a:xfrm>
          <a:prstGeom prst="rect">
            <a:avLst/>
          </a:prstGeom>
        </p:spPr>
      </p:pic>
      <p:sp>
        <p:nvSpPr>
          <p:cNvPr id="3" name="TextBox 2">
            <a:extLst>
              <a:ext uri="{FF2B5EF4-FFF2-40B4-BE49-F238E27FC236}">
                <a16:creationId xmlns:a16="http://schemas.microsoft.com/office/drawing/2014/main" id="{EE5B08A2-E261-EE1D-A47E-54EC9B741118}"/>
              </a:ext>
            </a:extLst>
          </p:cNvPr>
          <p:cNvSpPr txBox="1"/>
          <p:nvPr/>
        </p:nvSpPr>
        <p:spPr>
          <a:xfrm>
            <a:off x="240237" y="4530281"/>
            <a:ext cx="47671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It is not about only bouncing back, but to continue to bounce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Jump up, shoot up, to maintain your bounce</a:t>
            </a:r>
            <a:endPar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380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208-686E-32B7-CF13-492F91DD9A1E}"/>
              </a:ext>
            </a:extLst>
          </p:cNvPr>
          <p:cNvSpPr>
            <a:spLocks noGrp="1"/>
          </p:cNvSpPr>
          <p:nvPr>
            <p:ph type="title"/>
          </p:nvPr>
        </p:nvSpPr>
        <p:spPr>
          <a:xfrm>
            <a:off x="185057" y="97971"/>
            <a:ext cx="11636829" cy="892629"/>
          </a:xfrm>
        </p:spPr>
        <p:txBody>
          <a:bodyPr>
            <a:normAutofit fontScale="90000"/>
          </a:bodyPr>
          <a:lstStyle/>
          <a:p>
            <a:r>
              <a:rPr lang="en-ZA" b="1" dirty="0"/>
              <a:t>How do humans experience a lack of resilience ?</a:t>
            </a:r>
          </a:p>
        </p:txBody>
      </p:sp>
      <p:sp>
        <p:nvSpPr>
          <p:cNvPr id="3" name="Content Placeholder 2">
            <a:extLst>
              <a:ext uri="{FF2B5EF4-FFF2-40B4-BE49-F238E27FC236}">
                <a16:creationId xmlns:a16="http://schemas.microsoft.com/office/drawing/2014/main" id="{29E48BA1-E8FD-0368-F36D-CA900408EDCD}"/>
              </a:ext>
            </a:extLst>
          </p:cNvPr>
          <p:cNvSpPr>
            <a:spLocks noGrp="1"/>
          </p:cNvSpPr>
          <p:nvPr>
            <p:ph idx="1"/>
          </p:nvPr>
        </p:nvSpPr>
        <p:spPr>
          <a:xfrm>
            <a:off x="283029" y="1153886"/>
            <a:ext cx="11440885" cy="5475514"/>
          </a:xfrm>
        </p:spPr>
        <p:txBody>
          <a:bodyPr>
            <a:normAutofit/>
          </a:bodyPr>
          <a:lstStyle/>
          <a:p>
            <a:pPr marL="0" indent="0">
              <a:buNone/>
            </a:pPr>
            <a:r>
              <a:rPr lang="en-ZA" dirty="0"/>
              <a:t> If feels like an egg being thrown against a wall = “splat/spat”</a:t>
            </a:r>
          </a:p>
          <a:p>
            <a:pPr marL="0" indent="0">
              <a:buNone/>
            </a:pPr>
            <a:endParaRPr lang="en-ZA" dirty="0"/>
          </a:p>
          <a:p>
            <a:r>
              <a:rPr lang="en-ZA" dirty="0"/>
              <a:t>It feels like a car without shock absorbers</a:t>
            </a:r>
          </a:p>
          <a:p>
            <a:endParaRPr lang="en-ZA" dirty="0"/>
          </a:p>
          <a:p>
            <a:pPr marL="0" indent="0">
              <a:buNone/>
            </a:pPr>
            <a:r>
              <a:rPr lang="en-ZA" dirty="0"/>
              <a:t>What is the reality of a car without shock absorbers? </a:t>
            </a:r>
          </a:p>
          <a:p>
            <a:endParaRPr lang="en-ZA" dirty="0"/>
          </a:p>
          <a:p>
            <a:r>
              <a:rPr lang="en-ZA" dirty="0"/>
              <a:t>You feel every rock and pothole on route. It is unpleasant and painful.</a:t>
            </a:r>
          </a:p>
          <a:p>
            <a:endParaRPr lang="en-ZA" dirty="0"/>
          </a:p>
          <a:p>
            <a:pPr marL="0" indent="0">
              <a:buNone/>
            </a:pPr>
            <a:r>
              <a:rPr lang="en-ZA" dirty="0"/>
              <a:t>From the darkest dark (a black hole), and lowest low ……</a:t>
            </a:r>
          </a:p>
        </p:txBody>
      </p:sp>
      <p:pic>
        <p:nvPicPr>
          <p:cNvPr id="4" name="Picture 3">
            <a:extLst>
              <a:ext uri="{FF2B5EF4-FFF2-40B4-BE49-F238E27FC236}">
                <a16:creationId xmlns:a16="http://schemas.microsoft.com/office/drawing/2014/main" id="{46993C2A-4E08-A84E-5164-03497EB30856}"/>
              </a:ext>
            </a:extLst>
          </p:cNvPr>
          <p:cNvPicPr>
            <a:picLocks noChangeAspect="1"/>
          </p:cNvPicPr>
          <p:nvPr/>
        </p:nvPicPr>
        <p:blipFill>
          <a:blip r:embed="rId3"/>
          <a:stretch>
            <a:fillRect/>
          </a:stretch>
        </p:blipFill>
        <p:spPr>
          <a:xfrm>
            <a:off x="9252858" y="4806043"/>
            <a:ext cx="2569028" cy="1796142"/>
          </a:xfrm>
          <a:prstGeom prst="rect">
            <a:avLst/>
          </a:prstGeom>
        </p:spPr>
      </p:pic>
      <p:pic>
        <p:nvPicPr>
          <p:cNvPr id="5" name="Picture 4">
            <a:extLst>
              <a:ext uri="{FF2B5EF4-FFF2-40B4-BE49-F238E27FC236}">
                <a16:creationId xmlns:a16="http://schemas.microsoft.com/office/drawing/2014/main" id="{E01DB919-F803-B13B-B723-B56BA27DDA6C}"/>
              </a:ext>
            </a:extLst>
          </p:cNvPr>
          <p:cNvPicPr>
            <a:picLocks noChangeAspect="1"/>
          </p:cNvPicPr>
          <p:nvPr/>
        </p:nvPicPr>
        <p:blipFill>
          <a:blip r:embed="rId4"/>
          <a:stretch>
            <a:fillRect/>
          </a:stretch>
        </p:blipFill>
        <p:spPr>
          <a:xfrm>
            <a:off x="9731829" y="1722664"/>
            <a:ext cx="1992085" cy="1706336"/>
          </a:xfrm>
          <a:prstGeom prst="rect">
            <a:avLst/>
          </a:prstGeom>
        </p:spPr>
      </p:pic>
    </p:spTree>
    <p:extLst>
      <p:ext uri="{BB962C8B-B14F-4D97-AF65-F5344CB8AC3E}">
        <p14:creationId xmlns:p14="http://schemas.microsoft.com/office/powerpoint/2010/main" val="83542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5266-4D57-4C53-5FF7-C8A03721C3AA}"/>
              </a:ext>
            </a:extLst>
          </p:cNvPr>
          <p:cNvSpPr>
            <a:spLocks noGrp="1"/>
          </p:cNvSpPr>
          <p:nvPr>
            <p:ph type="title"/>
          </p:nvPr>
        </p:nvSpPr>
        <p:spPr>
          <a:xfrm>
            <a:off x="838200" y="76201"/>
            <a:ext cx="10515600" cy="1055914"/>
          </a:xfrm>
        </p:spPr>
        <p:txBody>
          <a:bodyPr/>
          <a:lstStyle/>
          <a:p>
            <a:r>
              <a:rPr lang="en-ZA" b="1" dirty="0"/>
              <a:t>The “birth” and the rising of resilience</a:t>
            </a:r>
          </a:p>
        </p:txBody>
      </p:sp>
      <p:sp>
        <p:nvSpPr>
          <p:cNvPr id="3" name="Content Placeholder 2">
            <a:extLst>
              <a:ext uri="{FF2B5EF4-FFF2-40B4-BE49-F238E27FC236}">
                <a16:creationId xmlns:a16="http://schemas.microsoft.com/office/drawing/2014/main" id="{B795B253-33F9-C993-ABC0-7B96882D8ADC}"/>
              </a:ext>
            </a:extLst>
          </p:cNvPr>
          <p:cNvSpPr>
            <a:spLocks noGrp="1"/>
          </p:cNvSpPr>
          <p:nvPr>
            <p:ph idx="1"/>
          </p:nvPr>
        </p:nvSpPr>
        <p:spPr>
          <a:xfrm>
            <a:off x="105283" y="1023257"/>
            <a:ext cx="11836346" cy="5469618"/>
          </a:xfrm>
        </p:spPr>
        <p:txBody>
          <a:bodyPr>
            <a:normAutofit/>
          </a:bodyPr>
          <a:lstStyle/>
          <a:p>
            <a:pPr marL="0" indent="0">
              <a:buNone/>
            </a:pPr>
            <a:r>
              <a:rPr lang="en-US" b="0" i="0" dirty="0">
                <a:solidFill>
                  <a:srgbClr val="222222"/>
                </a:solidFill>
                <a:effectLst/>
                <a:highlight>
                  <a:srgbClr val="FFFFFF"/>
                </a:highlight>
                <a:latin typeface="Arial" panose="020B0604020202020204" pitchFamily="34" charset="0"/>
              </a:rPr>
              <a:t>Viktor Frankl (1905–1997), neuropsychiatrist and founder of Logotherapy, compared the myth of the phoenix to a traumatic experience, which, although always negative, </a:t>
            </a:r>
            <a:r>
              <a:rPr lang="en-US" b="1" i="0" dirty="0">
                <a:solidFill>
                  <a:srgbClr val="FF0000"/>
                </a:solidFill>
                <a:effectLst/>
                <a:highlight>
                  <a:srgbClr val="FFFFFF"/>
                </a:highlight>
                <a:latin typeface="Arial" panose="020B0604020202020204" pitchFamily="34" charset="0"/>
              </a:rPr>
              <a:t>will lead to an outcome that will depend on each individual (resilience). </a:t>
            </a:r>
          </a:p>
          <a:p>
            <a:pPr marL="0" indent="0">
              <a:buNone/>
            </a:pPr>
            <a:endParaRPr lang="en-US" b="0" i="0" dirty="0">
              <a:solidFill>
                <a:srgbClr val="222222"/>
              </a:solidFill>
              <a:effectLst/>
              <a:highlight>
                <a:srgbClr val="FFFFFF"/>
              </a:highlight>
              <a:latin typeface="Arial" panose="020B0604020202020204" pitchFamily="34" charset="0"/>
            </a:endParaRPr>
          </a:p>
          <a:p>
            <a:pPr marL="0" indent="0">
              <a:buNone/>
            </a:pPr>
            <a:r>
              <a:rPr lang="en-US" b="0" i="0" dirty="0">
                <a:solidFill>
                  <a:srgbClr val="222222"/>
                </a:solidFill>
                <a:effectLst/>
                <a:highlight>
                  <a:srgbClr val="FFFFFF"/>
                </a:highlight>
                <a:latin typeface="Arial" panose="020B0604020202020204" pitchFamily="34" charset="0"/>
              </a:rPr>
              <a:t>The psychologist, Carl G. Jung (1875–1961) explained the similarities between the human being and the phoenix, stating </a:t>
            </a:r>
            <a:r>
              <a:rPr lang="en-US" i="0" dirty="0">
                <a:solidFill>
                  <a:srgbClr val="0070C0"/>
                </a:solidFill>
                <a:effectLst/>
                <a:highlight>
                  <a:srgbClr val="FFFFFF"/>
                </a:highlight>
                <a:latin typeface="Arial" panose="020B0604020202020204" pitchFamily="34" charset="0"/>
              </a:rPr>
              <a:t>that the iconic creature of fire, which could rise up majestically from the ashes of its own destruction, symbolizes the power of resilience and the ability to renew oneself in order to become stronger, braver, and more radiant beings. </a:t>
            </a:r>
          </a:p>
          <a:p>
            <a:pPr marL="0" indent="0">
              <a:buNone/>
            </a:pPr>
            <a:r>
              <a:rPr lang="en-US" b="0" i="0" dirty="0">
                <a:solidFill>
                  <a:srgbClr val="FF0000"/>
                </a:solidFill>
                <a:effectLst/>
                <a:highlight>
                  <a:srgbClr val="FFFFFF"/>
                </a:highlight>
                <a:latin typeface="Arial" panose="020B0604020202020204" pitchFamily="34" charset="0"/>
              </a:rPr>
              <a:t>Therefore, resilience is a strengthening characteristic that helps people to overcome negative events. </a:t>
            </a:r>
            <a:endParaRPr lang="en-ZA" dirty="0">
              <a:solidFill>
                <a:srgbClr val="FF0000"/>
              </a:solidFill>
            </a:endParaRPr>
          </a:p>
        </p:txBody>
      </p:sp>
      <p:pic>
        <p:nvPicPr>
          <p:cNvPr id="4" name="Picture 3">
            <a:extLst>
              <a:ext uri="{FF2B5EF4-FFF2-40B4-BE49-F238E27FC236}">
                <a16:creationId xmlns:a16="http://schemas.microsoft.com/office/drawing/2014/main" id="{400A9016-0EB5-2124-CD90-35FC6D514E62}"/>
              </a:ext>
            </a:extLst>
          </p:cNvPr>
          <p:cNvPicPr>
            <a:picLocks noChangeAspect="1"/>
          </p:cNvPicPr>
          <p:nvPr/>
        </p:nvPicPr>
        <p:blipFill>
          <a:blip r:embed="rId2"/>
          <a:stretch>
            <a:fillRect/>
          </a:stretch>
        </p:blipFill>
        <p:spPr>
          <a:xfrm>
            <a:off x="11353799" y="97973"/>
            <a:ext cx="732917" cy="805541"/>
          </a:xfrm>
          <a:prstGeom prst="rect">
            <a:avLst/>
          </a:prstGeom>
        </p:spPr>
      </p:pic>
    </p:spTree>
    <p:extLst>
      <p:ext uri="{BB962C8B-B14F-4D97-AF65-F5344CB8AC3E}">
        <p14:creationId xmlns:p14="http://schemas.microsoft.com/office/powerpoint/2010/main" val="327230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0B75BB-CC45-C835-8874-C22B1545D974}"/>
              </a:ext>
            </a:extLst>
          </p:cNvPr>
          <p:cNvPicPr>
            <a:picLocks noChangeAspect="1"/>
          </p:cNvPicPr>
          <p:nvPr/>
        </p:nvPicPr>
        <p:blipFill>
          <a:blip r:embed="rId2"/>
          <a:stretch>
            <a:fillRect/>
          </a:stretch>
        </p:blipFill>
        <p:spPr>
          <a:xfrm>
            <a:off x="11157857" y="127489"/>
            <a:ext cx="891056" cy="888525"/>
          </a:xfrm>
          <a:prstGeom prst="rect">
            <a:avLst/>
          </a:prstGeom>
        </p:spPr>
      </p:pic>
      <p:sp>
        <p:nvSpPr>
          <p:cNvPr id="2" name="Title 1">
            <a:extLst>
              <a:ext uri="{FF2B5EF4-FFF2-40B4-BE49-F238E27FC236}">
                <a16:creationId xmlns:a16="http://schemas.microsoft.com/office/drawing/2014/main" id="{84EFC286-D797-9D54-10C9-081C5D6BF05C}"/>
              </a:ext>
            </a:extLst>
          </p:cNvPr>
          <p:cNvSpPr>
            <a:spLocks noGrp="1"/>
          </p:cNvSpPr>
          <p:nvPr>
            <p:ph type="title"/>
          </p:nvPr>
        </p:nvSpPr>
        <p:spPr>
          <a:xfrm>
            <a:off x="838200" y="149260"/>
            <a:ext cx="10515600" cy="776026"/>
          </a:xfrm>
        </p:spPr>
        <p:txBody>
          <a:bodyPr/>
          <a:lstStyle/>
          <a:p>
            <a:r>
              <a:rPr lang="en-US" b="1" dirty="0"/>
              <a:t>Greek mythology</a:t>
            </a:r>
            <a:endParaRPr lang="en-ZA" b="1" dirty="0"/>
          </a:p>
        </p:txBody>
      </p:sp>
      <p:sp>
        <p:nvSpPr>
          <p:cNvPr id="3" name="Content Placeholder 2">
            <a:extLst>
              <a:ext uri="{FF2B5EF4-FFF2-40B4-BE49-F238E27FC236}">
                <a16:creationId xmlns:a16="http://schemas.microsoft.com/office/drawing/2014/main" id="{897172C9-0EE3-5AAA-6482-1AE82C059A8C}"/>
              </a:ext>
            </a:extLst>
          </p:cNvPr>
          <p:cNvSpPr>
            <a:spLocks noGrp="1"/>
          </p:cNvSpPr>
          <p:nvPr>
            <p:ph idx="1"/>
          </p:nvPr>
        </p:nvSpPr>
        <p:spPr>
          <a:xfrm>
            <a:off x="143087" y="1121228"/>
            <a:ext cx="11754999" cy="5587511"/>
          </a:xfrm>
        </p:spPr>
        <p:txBody>
          <a:bodyPr>
            <a:normAutofit fontScale="92500" lnSpcReduction="20000"/>
          </a:bodyPr>
          <a:lstStyle/>
          <a:p>
            <a:r>
              <a:rPr lang="en-US" dirty="0"/>
              <a:t>The phoenix is a beast which, from time to time, burnt and reemerged from its own ashes.</a:t>
            </a:r>
          </a:p>
          <a:p>
            <a:pPr marL="0" indent="0">
              <a:buNone/>
            </a:pPr>
            <a:endParaRPr lang="en-US" dirty="0"/>
          </a:p>
          <a:p>
            <a:r>
              <a:rPr lang="en-US" dirty="0"/>
              <a:t>Its origin is the Garden of Eden, at the bottom of the Tree of Good and Evil, where it burnt for the first time, later blossoming from the flames.</a:t>
            </a:r>
          </a:p>
          <a:p>
            <a:pPr marL="0" indent="0">
              <a:buNone/>
            </a:pPr>
            <a:endParaRPr lang="en-US" dirty="0"/>
          </a:p>
          <a:p>
            <a:r>
              <a:rPr lang="en-US" dirty="0"/>
              <a:t>Hesiod in the eighth century BC, and in further explanations by the historian Herodotus, the myth of the phoenix spread among the Greeks, who gave it the name of </a:t>
            </a:r>
            <a:r>
              <a:rPr lang="en-US" dirty="0" err="1"/>
              <a:t>Phoenicoperus</a:t>
            </a:r>
            <a:r>
              <a:rPr lang="en-US" dirty="0"/>
              <a:t> (red wings). </a:t>
            </a:r>
          </a:p>
          <a:p>
            <a:endParaRPr lang="en-US" dirty="0"/>
          </a:p>
          <a:p>
            <a:r>
              <a:rPr lang="en-US" dirty="0"/>
              <a:t>Depicted in most well-known cultures, including the Chinese, Japanese, </a:t>
            </a:r>
            <a:r>
              <a:rPr lang="en-US" i="1" dirty="0"/>
              <a:t>Russians</a:t>
            </a:r>
          </a:p>
          <a:p>
            <a:endParaRPr lang="en-US" dirty="0"/>
          </a:p>
          <a:p>
            <a:r>
              <a:rPr lang="en-US" dirty="0"/>
              <a:t> The firebird, musically immortalized by Stravinsky, Egyptians (the Bennu who, according to Ovid, died and was reborn every 500 years), Hindus, and Indigenous American like the Aztecs, the Mayans, and the Toltecs (Quetzal).</a:t>
            </a:r>
            <a:endParaRPr lang="en-ZA" dirty="0"/>
          </a:p>
        </p:txBody>
      </p:sp>
    </p:spTree>
    <p:extLst>
      <p:ext uri="{BB962C8B-B14F-4D97-AF65-F5344CB8AC3E}">
        <p14:creationId xmlns:p14="http://schemas.microsoft.com/office/powerpoint/2010/main" val="338177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5196-C015-9ED7-31EA-6E59AF967D1A}"/>
              </a:ext>
            </a:extLst>
          </p:cNvPr>
          <p:cNvSpPr>
            <a:spLocks noGrp="1"/>
          </p:cNvSpPr>
          <p:nvPr>
            <p:ph type="title"/>
          </p:nvPr>
        </p:nvSpPr>
        <p:spPr>
          <a:xfrm>
            <a:off x="1001486" y="174170"/>
            <a:ext cx="10515600" cy="1055915"/>
          </a:xfrm>
        </p:spPr>
        <p:txBody>
          <a:bodyPr/>
          <a:lstStyle/>
          <a:p>
            <a:r>
              <a:rPr lang="en-ZA" b="1" dirty="0"/>
              <a:t>Foundations of resilience in nature</a:t>
            </a:r>
          </a:p>
        </p:txBody>
      </p:sp>
      <p:sp>
        <p:nvSpPr>
          <p:cNvPr id="3" name="Content Placeholder 2">
            <a:extLst>
              <a:ext uri="{FF2B5EF4-FFF2-40B4-BE49-F238E27FC236}">
                <a16:creationId xmlns:a16="http://schemas.microsoft.com/office/drawing/2014/main" id="{7F0717D1-B4C4-AD25-B304-26997BF5696E}"/>
              </a:ext>
            </a:extLst>
          </p:cNvPr>
          <p:cNvSpPr>
            <a:spLocks noGrp="1"/>
          </p:cNvSpPr>
          <p:nvPr>
            <p:ph idx="1"/>
          </p:nvPr>
        </p:nvSpPr>
        <p:spPr>
          <a:xfrm>
            <a:off x="326571" y="1230085"/>
            <a:ext cx="6760029" cy="5262790"/>
          </a:xfrm>
        </p:spPr>
        <p:txBody>
          <a:bodyPr>
            <a:normAutofit lnSpcReduction="10000"/>
          </a:bodyPr>
          <a:lstStyle/>
          <a:p>
            <a:pPr marL="0" indent="0">
              <a:buNone/>
            </a:pPr>
            <a:r>
              <a:rPr lang="en-US" b="0" i="0" dirty="0">
                <a:solidFill>
                  <a:srgbClr val="282829"/>
                </a:solidFill>
                <a:effectLst/>
                <a:highlight>
                  <a:srgbClr val="FFFFFF"/>
                </a:highlight>
                <a:latin typeface="-apple-system"/>
              </a:rPr>
              <a:t>Supermassive Black Hole at the heart of Phoenix A, which is the name of the central galaxy in the Phoenix Cluster, </a:t>
            </a:r>
            <a:r>
              <a:rPr lang="en-US" b="1" i="0" dirty="0">
                <a:solidFill>
                  <a:srgbClr val="FF0000"/>
                </a:solidFill>
                <a:effectLst/>
                <a:highlight>
                  <a:srgbClr val="FFFFFF"/>
                </a:highlight>
                <a:latin typeface="-apple-system"/>
              </a:rPr>
              <a:t>at 100 billion times the mass of our Sun.</a:t>
            </a:r>
          </a:p>
          <a:p>
            <a:pPr marL="0" indent="0">
              <a:buNone/>
            </a:pPr>
            <a:endParaRPr lang="en-US" dirty="0">
              <a:solidFill>
                <a:srgbClr val="282829"/>
              </a:solidFill>
              <a:highlight>
                <a:srgbClr val="FFFFFF"/>
              </a:highlight>
              <a:latin typeface="-apple-system"/>
            </a:endParaRPr>
          </a:p>
          <a:p>
            <a:pPr marL="0" indent="0">
              <a:buNone/>
            </a:pPr>
            <a:r>
              <a:rPr lang="en-US" b="0" i="0" dirty="0">
                <a:solidFill>
                  <a:srgbClr val="1B1B1B"/>
                </a:solidFill>
                <a:effectLst/>
                <a:highlight>
                  <a:srgbClr val="FFFFFF"/>
                </a:highlight>
                <a:latin typeface="Public Sans Web"/>
              </a:rPr>
              <a:t>Located about 5.8 billion light years from Earth in the Phoenix constellation, astronomers have confirmed the first example of a galaxy cluster </a:t>
            </a:r>
            <a:r>
              <a:rPr lang="en-US" b="1" i="0" dirty="0">
                <a:solidFill>
                  <a:schemeClr val="accent5">
                    <a:lumMod val="75000"/>
                  </a:schemeClr>
                </a:solidFill>
                <a:effectLst/>
                <a:highlight>
                  <a:srgbClr val="FFFFFF"/>
                </a:highlight>
                <a:latin typeface="Public Sans Web"/>
              </a:rPr>
              <a:t>where large numbers of stars are being born at its core.</a:t>
            </a:r>
          </a:p>
          <a:p>
            <a:pPr marL="0" indent="0">
              <a:buNone/>
            </a:pPr>
            <a:r>
              <a:rPr lang="en-US" b="1" dirty="0">
                <a:solidFill>
                  <a:srgbClr val="FF0000"/>
                </a:solidFill>
                <a:highlight>
                  <a:srgbClr val="FFFFFF"/>
                </a:highlight>
                <a:latin typeface="Public Sans Web"/>
              </a:rPr>
              <a:t>Nuwe </a:t>
            </a:r>
            <a:r>
              <a:rPr lang="en-US" b="1" dirty="0" err="1">
                <a:solidFill>
                  <a:srgbClr val="FF0000"/>
                </a:solidFill>
                <a:highlight>
                  <a:srgbClr val="FFFFFF"/>
                </a:highlight>
                <a:latin typeface="Public Sans Web"/>
              </a:rPr>
              <a:t>sterre</a:t>
            </a:r>
            <a:r>
              <a:rPr lang="en-US" b="1" dirty="0">
                <a:solidFill>
                  <a:srgbClr val="FF0000"/>
                </a:solidFill>
                <a:highlight>
                  <a:srgbClr val="FFFFFF"/>
                </a:highlight>
                <a:latin typeface="Public Sans Web"/>
              </a:rPr>
              <a:t> word </a:t>
            </a:r>
            <a:r>
              <a:rPr lang="en-US" b="1" dirty="0" err="1">
                <a:solidFill>
                  <a:srgbClr val="FF0000"/>
                </a:solidFill>
                <a:highlight>
                  <a:srgbClr val="FFFFFF"/>
                </a:highlight>
                <a:latin typeface="Public Sans Web"/>
              </a:rPr>
              <a:t>uitgespoeg</a:t>
            </a:r>
            <a:r>
              <a:rPr lang="en-US" b="1" dirty="0">
                <a:solidFill>
                  <a:srgbClr val="FF0000"/>
                </a:solidFill>
                <a:highlight>
                  <a:srgbClr val="FFFFFF"/>
                </a:highlight>
                <a:latin typeface="Public Sans Web"/>
              </a:rPr>
              <a:t>! (</a:t>
            </a:r>
            <a:r>
              <a:rPr lang="en-US" b="1" dirty="0" err="1">
                <a:solidFill>
                  <a:srgbClr val="FF0000"/>
                </a:solidFill>
                <a:highlight>
                  <a:srgbClr val="FFFFFF"/>
                </a:highlight>
                <a:latin typeface="Public Sans Web"/>
              </a:rPr>
              <a:t>Vernuwing</a:t>
            </a:r>
            <a:r>
              <a:rPr lang="en-US" b="1" dirty="0">
                <a:solidFill>
                  <a:srgbClr val="FF0000"/>
                </a:solidFill>
                <a:highlight>
                  <a:srgbClr val="FFFFFF"/>
                </a:highlight>
                <a:latin typeface="Public Sans Web"/>
              </a:rPr>
              <a:t>)</a:t>
            </a:r>
            <a:endParaRPr lang="en-US" b="1" dirty="0">
              <a:solidFill>
                <a:srgbClr val="FF0000"/>
              </a:solidFill>
              <a:highlight>
                <a:srgbClr val="FFFFFF"/>
              </a:highlight>
              <a:latin typeface="-apple-system"/>
            </a:endParaRPr>
          </a:p>
          <a:p>
            <a:pPr marL="0" indent="0">
              <a:buNone/>
            </a:pPr>
            <a:endParaRPr lang="en-US" b="0" i="0" dirty="0">
              <a:solidFill>
                <a:srgbClr val="1B1B1B"/>
              </a:solidFill>
              <a:effectLst/>
              <a:highlight>
                <a:srgbClr val="FFFFFF"/>
              </a:highlight>
              <a:latin typeface="Public Sans Web"/>
            </a:endParaRPr>
          </a:p>
          <a:p>
            <a:pPr marL="0" indent="0">
              <a:buNone/>
            </a:pPr>
            <a:r>
              <a:rPr lang="en-ZA" sz="1800" dirty="0">
                <a:hlinkClick r:id="rId2"/>
              </a:rPr>
              <a:t>Phoenix</a:t>
            </a:r>
            <a:r>
              <a:rPr lang="en-ZA" sz="1800" dirty="0"/>
              <a:t>   (</a:t>
            </a:r>
            <a:r>
              <a:rPr lang="en-US" sz="1800" dirty="0"/>
              <a:t>9.46 trillion km x 5.8 billion light years = “∞”)</a:t>
            </a:r>
            <a:endParaRPr lang="en-ZA" sz="1800" dirty="0"/>
          </a:p>
        </p:txBody>
      </p:sp>
      <p:pic>
        <p:nvPicPr>
          <p:cNvPr id="4" name="Picture 3">
            <a:extLst>
              <a:ext uri="{FF2B5EF4-FFF2-40B4-BE49-F238E27FC236}">
                <a16:creationId xmlns:a16="http://schemas.microsoft.com/office/drawing/2014/main" id="{B43F9F08-A287-600D-153F-F0F3C80B7F29}"/>
              </a:ext>
            </a:extLst>
          </p:cNvPr>
          <p:cNvPicPr>
            <a:picLocks noChangeAspect="1"/>
          </p:cNvPicPr>
          <p:nvPr/>
        </p:nvPicPr>
        <p:blipFill>
          <a:blip r:embed="rId3"/>
          <a:stretch>
            <a:fillRect/>
          </a:stretch>
        </p:blipFill>
        <p:spPr>
          <a:xfrm>
            <a:off x="7260771" y="1825625"/>
            <a:ext cx="4484915" cy="4667250"/>
          </a:xfrm>
          <a:prstGeom prst="rect">
            <a:avLst/>
          </a:prstGeom>
        </p:spPr>
      </p:pic>
    </p:spTree>
    <p:extLst>
      <p:ext uri="{BB962C8B-B14F-4D97-AF65-F5344CB8AC3E}">
        <p14:creationId xmlns:p14="http://schemas.microsoft.com/office/powerpoint/2010/main" val="165029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587DB-7A4F-F2FC-3B60-D075FFBD0195}"/>
              </a:ext>
            </a:extLst>
          </p:cNvPr>
          <p:cNvSpPr>
            <a:spLocks noGrp="1"/>
          </p:cNvSpPr>
          <p:nvPr>
            <p:ph idx="1"/>
          </p:nvPr>
        </p:nvSpPr>
        <p:spPr>
          <a:xfrm>
            <a:off x="2797628" y="2666999"/>
            <a:ext cx="8556171" cy="3509963"/>
          </a:xfrm>
        </p:spPr>
        <p:txBody>
          <a:bodyPr>
            <a:normAutofit/>
          </a:bodyPr>
          <a:lstStyle/>
          <a:p>
            <a:pPr marL="0" indent="0">
              <a:buNone/>
            </a:pPr>
            <a:r>
              <a:rPr lang="en-US" sz="8000" dirty="0"/>
              <a:t>Self-</a:t>
            </a:r>
            <a:r>
              <a:rPr lang="en-US" sz="8000" dirty="0" err="1"/>
              <a:t>vergifnis</a:t>
            </a:r>
            <a:endParaRPr lang="en-ZA" sz="8000" dirty="0"/>
          </a:p>
        </p:txBody>
      </p:sp>
    </p:spTree>
    <p:extLst>
      <p:ext uri="{BB962C8B-B14F-4D97-AF65-F5344CB8AC3E}">
        <p14:creationId xmlns:p14="http://schemas.microsoft.com/office/powerpoint/2010/main" val="23788470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78568-A730-4D3B-A489-FD854E91254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{0452E5B6-2891-4C38-967A-8D2A5A86700C}tf11429527_win32</Template>
  <TotalTime>2218</TotalTime>
  <Words>1570</Words>
  <Application>Microsoft Office PowerPoint</Application>
  <PresentationFormat>Widescreen</PresentationFormat>
  <Paragraphs>130</Paragraphs>
  <Slides>16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-apple-system</vt:lpstr>
      <vt:lpstr>Aptos</vt:lpstr>
      <vt:lpstr>Aptos Display</vt:lpstr>
      <vt:lpstr>Aptos SemiBold</vt:lpstr>
      <vt:lpstr>Arial</vt:lpstr>
      <vt:lpstr>Calibri</vt:lpstr>
      <vt:lpstr>Montserrat</vt:lpstr>
      <vt:lpstr>Palace Script MT</vt:lpstr>
      <vt:lpstr>Poppins</vt:lpstr>
      <vt:lpstr>Public Sans Web</vt:lpstr>
      <vt:lpstr>var(--awb-text-font-family)</vt:lpstr>
      <vt:lpstr>Wingdings</vt:lpstr>
      <vt:lpstr>1_Office Theme</vt:lpstr>
      <vt:lpstr> TGIF 27 September 2024</vt:lpstr>
      <vt:lpstr>Back to reality : 2024?  </vt:lpstr>
      <vt:lpstr>What everybody goes through!</vt:lpstr>
      <vt:lpstr>Resilience / Veerkragtigheid</vt:lpstr>
      <vt:lpstr>How do humans experience a lack of resilience ?</vt:lpstr>
      <vt:lpstr>The “birth” and the rising of resilience</vt:lpstr>
      <vt:lpstr>Greek mythology</vt:lpstr>
      <vt:lpstr>Foundations of resilience in nature</vt:lpstr>
      <vt:lpstr>PowerPoint Presentation</vt:lpstr>
      <vt:lpstr>Objects in our universe are extremely far away </vt:lpstr>
      <vt:lpstr>Not practice, but mistakes that makes perfect</vt:lpstr>
      <vt:lpstr>Resilience = Transformational journey</vt:lpstr>
      <vt:lpstr>PowerPoint Presentation</vt:lpstr>
      <vt:lpstr>Victor Frankl  - Resilience and mount Etna ( Find passion and purpose)</vt:lpstr>
      <vt:lpstr>THE SICILIAN PRICKLY PEAR vs life (eat a toffee)  </vt:lpstr>
      <vt:lpstr>Rational emotive therapy (RET) – Albert Ellis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Louis Neuhoff</dc:creator>
  <cp:lastModifiedBy>Louis Neuhoff</cp:lastModifiedBy>
  <cp:revision>53</cp:revision>
  <dcterms:created xsi:type="dcterms:W3CDTF">2024-05-31T13:17:26Z</dcterms:created>
  <dcterms:modified xsi:type="dcterms:W3CDTF">2024-09-29T13:19:35Z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